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33"/>
  </p:notesMasterIdLst>
  <p:sldIdLst>
    <p:sldId id="256" r:id="rId2"/>
    <p:sldId id="257" r:id="rId3"/>
    <p:sldId id="303" r:id="rId4"/>
    <p:sldId id="273" r:id="rId5"/>
    <p:sldId id="262" r:id="rId6"/>
    <p:sldId id="290" r:id="rId7"/>
    <p:sldId id="271" r:id="rId8"/>
    <p:sldId id="396" r:id="rId9"/>
    <p:sldId id="409" r:id="rId10"/>
    <p:sldId id="410" r:id="rId11"/>
    <p:sldId id="275" r:id="rId12"/>
    <p:sldId id="411" r:id="rId13"/>
    <p:sldId id="413" r:id="rId14"/>
    <p:sldId id="414" r:id="rId15"/>
    <p:sldId id="415" r:id="rId16"/>
    <p:sldId id="416" r:id="rId17"/>
    <p:sldId id="1364" r:id="rId18"/>
    <p:sldId id="1365" r:id="rId19"/>
    <p:sldId id="1366" r:id="rId20"/>
    <p:sldId id="1367" r:id="rId21"/>
    <p:sldId id="1369" r:id="rId22"/>
    <p:sldId id="278" r:id="rId23"/>
    <p:sldId id="1371" r:id="rId24"/>
    <p:sldId id="1380" r:id="rId25"/>
    <p:sldId id="287" r:id="rId26"/>
    <p:sldId id="289" r:id="rId27"/>
    <p:sldId id="281" r:id="rId28"/>
    <p:sldId id="279" r:id="rId29"/>
    <p:sldId id="280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79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C7EF6C-182A-41B4-BCF6-693359DBB0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43D5F6-E996-446E-BF07-8ADFB7A3D3B1}">
      <dgm:prSet/>
      <dgm:spPr/>
      <dgm:t>
        <a:bodyPr/>
        <a:lstStyle/>
        <a:p>
          <a:r>
            <a:rPr lang="en-AU"/>
            <a:t>The basics of machine learning and where the vulnerabilities lie</a:t>
          </a:r>
          <a:endParaRPr lang="en-US"/>
        </a:p>
      </dgm:t>
    </dgm:pt>
    <dgm:pt modelId="{85E9B243-22C7-420C-8727-11B265B7E1E0}" type="parTrans" cxnId="{7017A845-BA4A-4B4E-ABBC-F4425078BD6A}">
      <dgm:prSet/>
      <dgm:spPr/>
      <dgm:t>
        <a:bodyPr/>
        <a:lstStyle/>
        <a:p>
          <a:endParaRPr lang="en-US"/>
        </a:p>
      </dgm:t>
    </dgm:pt>
    <dgm:pt modelId="{EC30DA1E-FBB8-4E86-87F7-1A681BDAAEF1}" type="sibTrans" cxnId="{7017A845-BA4A-4B4E-ABBC-F4425078BD6A}">
      <dgm:prSet/>
      <dgm:spPr/>
      <dgm:t>
        <a:bodyPr/>
        <a:lstStyle/>
        <a:p>
          <a:endParaRPr lang="en-US"/>
        </a:p>
      </dgm:t>
    </dgm:pt>
    <dgm:pt modelId="{B2D3B685-4935-4E0D-9FB3-22A8556AF845}">
      <dgm:prSet/>
      <dgm:spPr/>
      <dgm:t>
        <a:bodyPr/>
        <a:lstStyle/>
        <a:p>
          <a:r>
            <a:rPr lang="en-AU"/>
            <a:t>The inherent biases and weaknesses in neural networks</a:t>
          </a:r>
          <a:endParaRPr lang="en-US"/>
        </a:p>
      </dgm:t>
    </dgm:pt>
    <dgm:pt modelId="{E7FC952F-9148-4017-908F-A791034335A4}" type="parTrans" cxnId="{EA67B7D0-E6A9-4561-807D-154118BCD623}">
      <dgm:prSet/>
      <dgm:spPr/>
      <dgm:t>
        <a:bodyPr/>
        <a:lstStyle/>
        <a:p>
          <a:endParaRPr lang="en-US"/>
        </a:p>
      </dgm:t>
    </dgm:pt>
    <dgm:pt modelId="{B8238841-2D9C-495F-90C2-0A12687218D2}" type="sibTrans" cxnId="{EA67B7D0-E6A9-4561-807D-154118BCD623}">
      <dgm:prSet/>
      <dgm:spPr/>
      <dgm:t>
        <a:bodyPr/>
        <a:lstStyle/>
        <a:p>
          <a:endParaRPr lang="en-US"/>
        </a:p>
      </dgm:t>
    </dgm:pt>
    <dgm:pt modelId="{EDA4C574-D900-4101-84E0-0E61751F1426}">
      <dgm:prSet/>
      <dgm:spPr/>
      <dgm:t>
        <a:bodyPr/>
        <a:lstStyle/>
        <a:p>
          <a:r>
            <a:rPr lang="en-AU"/>
            <a:t>The nature of threat actors for machine learning</a:t>
          </a:r>
          <a:endParaRPr lang="en-US"/>
        </a:p>
      </dgm:t>
    </dgm:pt>
    <dgm:pt modelId="{6B23EB8D-68E7-423E-9488-5A121068DCB1}" type="parTrans" cxnId="{49948EC7-B074-4CA7-872D-9D5BC763A236}">
      <dgm:prSet/>
      <dgm:spPr/>
      <dgm:t>
        <a:bodyPr/>
        <a:lstStyle/>
        <a:p>
          <a:endParaRPr lang="en-US"/>
        </a:p>
      </dgm:t>
    </dgm:pt>
    <dgm:pt modelId="{08DF7027-E935-4B52-9C55-B2249F44294B}" type="sibTrans" cxnId="{49948EC7-B074-4CA7-872D-9D5BC763A236}">
      <dgm:prSet/>
      <dgm:spPr/>
      <dgm:t>
        <a:bodyPr/>
        <a:lstStyle/>
        <a:p>
          <a:endParaRPr lang="en-US"/>
        </a:p>
      </dgm:t>
    </dgm:pt>
    <dgm:pt modelId="{9B3C9B4D-7CE2-4C47-AD92-AD2E9F2F5A7A}" type="pres">
      <dgm:prSet presAssocID="{5FC7EF6C-182A-41B4-BCF6-693359DBB053}" presName="root" presStyleCnt="0">
        <dgm:presLayoutVars>
          <dgm:dir/>
          <dgm:resizeHandles val="exact"/>
        </dgm:presLayoutVars>
      </dgm:prSet>
      <dgm:spPr/>
    </dgm:pt>
    <dgm:pt modelId="{02273EF4-C0F3-4818-98D6-2B4ABE89CFC7}" type="pres">
      <dgm:prSet presAssocID="{6743D5F6-E996-446E-BF07-8ADFB7A3D3B1}" presName="compNode" presStyleCnt="0"/>
      <dgm:spPr/>
    </dgm:pt>
    <dgm:pt modelId="{B14149BC-87E8-4260-AC22-21B6D9E9D404}" type="pres">
      <dgm:prSet presAssocID="{6743D5F6-E996-446E-BF07-8ADFB7A3D3B1}" presName="bgRect" presStyleLbl="bgShp" presStyleIdx="0" presStyleCnt="3"/>
      <dgm:spPr/>
    </dgm:pt>
    <dgm:pt modelId="{CE8860E3-C4FA-43BD-962F-53F72CDCEFD3}" type="pres">
      <dgm:prSet presAssocID="{6743D5F6-E996-446E-BF07-8ADFB7A3D3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A08C83F-B8CD-48A0-8029-31B7F57C222F}" type="pres">
      <dgm:prSet presAssocID="{6743D5F6-E996-446E-BF07-8ADFB7A3D3B1}" presName="spaceRect" presStyleCnt="0"/>
      <dgm:spPr/>
    </dgm:pt>
    <dgm:pt modelId="{A514376D-FDF0-4167-99E3-F62709844BAE}" type="pres">
      <dgm:prSet presAssocID="{6743D5F6-E996-446E-BF07-8ADFB7A3D3B1}" presName="parTx" presStyleLbl="revTx" presStyleIdx="0" presStyleCnt="3">
        <dgm:presLayoutVars>
          <dgm:chMax val="0"/>
          <dgm:chPref val="0"/>
        </dgm:presLayoutVars>
      </dgm:prSet>
      <dgm:spPr/>
    </dgm:pt>
    <dgm:pt modelId="{EF60832F-E14B-487D-9F62-E0C71BCB0F19}" type="pres">
      <dgm:prSet presAssocID="{EC30DA1E-FBB8-4E86-87F7-1A681BDAAEF1}" presName="sibTrans" presStyleCnt="0"/>
      <dgm:spPr/>
    </dgm:pt>
    <dgm:pt modelId="{B788F53F-DAC7-42C0-ABE0-EABB0DEBF5E4}" type="pres">
      <dgm:prSet presAssocID="{B2D3B685-4935-4E0D-9FB3-22A8556AF845}" presName="compNode" presStyleCnt="0"/>
      <dgm:spPr/>
    </dgm:pt>
    <dgm:pt modelId="{63766CB5-19DA-4026-9182-F2E87FDF2A44}" type="pres">
      <dgm:prSet presAssocID="{B2D3B685-4935-4E0D-9FB3-22A8556AF845}" presName="bgRect" presStyleLbl="bgShp" presStyleIdx="1" presStyleCnt="3"/>
      <dgm:spPr/>
    </dgm:pt>
    <dgm:pt modelId="{916BF497-C5B8-40B8-BFD4-F65CFFE563AA}" type="pres">
      <dgm:prSet presAssocID="{B2D3B685-4935-4E0D-9FB3-22A8556AF8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C8863A4F-7DB4-4D24-9116-B3D08F9C09D5}" type="pres">
      <dgm:prSet presAssocID="{B2D3B685-4935-4E0D-9FB3-22A8556AF845}" presName="spaceRect" presStyleCnt="0"/>
      <dgm:spPr/>
    </dgm:pt>
    <dgm:pt modelId="{BB0BB591-3987-4A1B-8397-358859806639}" type="pres">
      <dgm:prSet presAssocID="{B2D3B685-4935-4E0D-9FB3-22A8556AF845}" presName="parTx" presStyleLbl="revTx" presStyleIdx="1" presStyleCnt="3">
        <dgm:presLayoutVars>
          <dgm:chMax val="0"/>
          <dgm:chPref val="0"/>
        </dgm:presLayoutVars>
      </dgm:prSet>
      <dgm:spPr/>
    </dgm:pt>
    <dgm:pt modelId="{DD3275D2-9295-4E2B-9217-089340AF9E66}" type="pres">
      <dgm:prSet presAssocID="{B8238841-2D9C-495F-90C2-0A12687218D2}" presName="sibTrans" presStyleCnt="0"/>
      <dgm:spPr/>
    </dgm:pt>
    <dgm:pt modelId="{8C0A7EEF-78C1-410B-8EFE-A184E9D10A17}" type="pres">
      <dgm:prSet presAssocID="{EDA4C574-D900-4101-84E0-0E61751F1426}" presName="compNode" presStyleCnt="0"/>
      <dgm:spPr/>
    </dgm:pt>
    <dgm:pt modelId="{4F75EFBF-7F4C-4614-BA91-A0E5D6ABFA35}" type="pres">
      <dgm:prSet presAssocID="{EDA4C574-D900-4101-84E0-0E61751F1426}" presName="bgRect" presStyleLbl="bgShp" presStyleIdx="2" presStyleCnt="3"/>
      <dgm:spPr/>
    </dgm:pt>
    <dgm:pt modelId="{25F9ACCF-0391-4589-B811-71C77A7E2F4D}" type="pres">
      <dgm:prSet presAssocID="{EDA4C574-D900-4101-84E0-0E61751F14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E7FE66C-8AC6-485B-89BA-D615975E338E}" type="pres">
      <dgm:prSet presAssocID="{EDA4C574-D900-4101-84E0-0E61751F1426}" presName="spaceRect" presStyleCnt="0"/>
      <dgm:spPr/>
    </dgm:pt>
    <dgm:pt modelId="{ED96BFBC-2194-463A-AF7A-B8CD8950030A}" type="pres">
      <dgm:prSet presAssocID="{EDA4C574-D900-4101-84E0-0E61751F14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ACED20F-BB47-4C10-AE16-93D2AAC9B6DB}" type="presOf" srcId="{B2D3B685-4935-4E0D-9FB3-22A8556AF845}" destId="{BB0BB591-3987-4A1B-8397-358859806639}" srcOrd="0" destOrd="0" presId="urn:microsoft.com/office/officeart/2018/2/layout/IconVerticalSolidList"/>
    <dgm:cxn modelId="{5F4DF626-65D5-4122-89A1-D1A4E7CA3D74}" type="presOf" srcId="{EDA4C574-D900-4101-84E0-0E61751F1426}" destId="{ED96BFBC-2194-463A-AF7A-B8CD8950030A}" srcOrd="0" destOrd="0" presId="urn:microsoft.com/office/officeart/2018/2/layout/IconVerticalSolidList"/>
    <dgm:cxn modelId="{7017A845-BA4A-4B4E-ABBC-F4425078BD6A}" srcId="{5FC7EF6C-182A-41B4-BCF6-693359DBB053}" destId="{6743D5F6-E996-446E-BF07-8ADFB7A3D3B1}" srcOrd="0" destOrd="0" parTransId="{85E9B243-22C7-420C-8727-11B265B7E1E0}" sibTransId="{EC30DA1E-FBB8-4E86-87F7-1A681BDAAEF1}"/>
    <dgm:cxn modelId="{4939AC51-B7FC-4FC1-B4D8-2A6008C37ACC}" type="presOf" srcId="{5FC7EF6C-182A-41B4-BCF6-693359DBB053}" destId="{9B3C9B4D-7CE2-4C47-AD92-AD2E9F2F5A7A}" srcOrd="0" destOrd="0" presId="urn:microsoft.com/office/officeart/2018/2/layout/IconVerticalSolidList"/>
    <dgm:cxn modelId="{49948EC7-B074-4CA7-872D-9D5BC763A236}" srcId="{5FC7EF6C-182A-41B4-BCF6-693359DBB053}" destId="{EDA4C574-D900-4101-84E0-0E61751F1426}" srcOrd="2" destOrd="0" parTransId="{6B23EB8D-68E7-423E-9488-5A121068DCB1}" sibTransId="{08DF7027-E935-4B52-9C55-B2249F44294B}"/>
    <dgm:cxn modelId="{EA67B7D0-E6A9-4561-807D-154118BCD623}" srcId="{5FC7EF6C-182A-41B4-BCF6-693359DBB053}" destId="{B2D3B685-4935-4E0D-9FB3-22A8556AF845}" srcOrd="1" destOrd="0" parTransId="{E7FC952F-9148-4017-908F-A791034335A4}" sibTransId="{B8238841-2D9C-495F-90C2-0A12687218D2}"/>
    <dgm:cxn modelId="{0614A6D7-A6D1-4B5A-88F4-70BCD2DA535D}" type="presOf" srcId="{6743D5F6-E996-446E-BF07-8ADFB7A3D3B1}" destId="{A514376D-FDF0-4167-99E3-F62709844BAE}" srcOrd="0" destOrd="0" presId="urn:microsoft.com/office/officeart/2018/2/layout/IconVerticalSolidList"/>
    <dgm:cxn modelId="{23B8436C-9A96-4084-BFF6-F685C084A7F6}" type="presParOf" srcId="{9B3C9B4D-7CE2-4C47-AD92-AD2E9F2F5A7A}" destId="{02273EF4-C0F3-4818-98D6-2B4ABE89CFC7}" srcOrd="0" destOrd="0" presId="urn:microsoft.com/office/officeart/2018/2/layout/IconVerticalSolidList"/>
    <dgm:cxn modelId="{333215F2-32B6-462B-B62B-856020999FB8}" type="presParOf" srcId="{02273EF4-C0F3-4818-98D6-2B4ABE89CFC7}" destId="{B14149BC-87E8-4260-AC22-21B6D9E9D404}" srcOrd="0" destOrd="0" presId="urn:microsoft.com/office/officeart/2018/2/layout/IconVerticalSolidList"/>
    <dgm:cxn modelId="{CB2CA841-CA64-401B-9CFC-30D53C5340B4}" type="presParOf" srcId="{02273EF4-C0F3-4818-98D6-2B4ABE89CFC7}" destId="{CE8860E3-C4FA-43BD-962F-53F72CDCEFD3}" srcOrd="1" destOrd="0" presId="urn:microsoft.com/office/officeart/2018/2/layout/IconVerticalSolidList"/>
    <dgm:cxn modelId="{6AC641FA-67E2-43FC-B87E-01BE383291A2}" type="presParOf" srcId="{02273EF4-C0F3-4818-98D6-2B4ABE89CFC7}" destId="{BA08C83F-B8CD-48A0-8029-31B7F57C222F}" srcOrd="2" destOrd="0" presId="urn:microsoft.com/office/officeart/2018/2/layout/IconVerticalSolidList"/>
    <dgm:cxn modelId="{4EBBC3F8-52D5-4FF8-A951-F9E1B388E069}" type="presParOf" srcId="{02273EF4-C0F3-4818-98D6-2B4ABE89CFC7}" destId="{A514376D-FDF0-4167-99E3-F62709844BAE}" srcOrd="3" destOrd="0" presId="urn:microsoft.com/office/officeart/2018/2/layout/IconVerticalSolidList"/>
    <dgm:cxn modelId="{F7F8F6A0-D134-47E7-B4F6-59C0BA2CBA46}" type="presParOf" srcId="{9B3C9B4D-7CE2-4C47-AD92-AD2E9F2F5A7A}" destId="{EF60832F-E14B-487D-9F62-E0C71BCB0F19}" srcOrd="1" destOrd="0" presId="urn:microsoft.com/office/officeart/2018/2/layout/IconVerticalSolidList"/>
    <dgm:cxn modelId="{443CF170-B048-4998-A47E-FD9296B24624}" type="presParOf" srcId="{9B3C9B4D-7CE2-4C47-AD92-AD2E9F2F5A7A}" destId="{B788F53F-DAC7-42C0-ABE0-EABB0DEBF5E4}" srcOrd="2" destOrd="0" presId="urn:microsoft.com/office/officeart/2018/2/layout/IconVerticalSolidList"/>
    <dgm:cxn modelId="{7A1EF79B-50E1-4FC7-A4EB-7665D0C97FE7}" type="presParOf" srcId="{B788F53F-DAC7-42C0-ABE0-EABB0DEBF5E4}" destId="{63766CB5-19DA-4026-9182-F2E87FDF2A44}" srcOrd="0" destOrd="0" presId="urn:microsoft.com/office/officeart/2018/2/layout/IconVerticalSolidList"/>
    <dgm:cxn modelId="{7B43671C-8293-4A36-8CE4-B4B6EA505068}" type="presParOf" srcId="{B788F53F-DAC7-42C0-ABE0-EABB0DEBF5E4}" destId="{916BF497-C5B8-40B8-BFD4-F65CFFE563AA}" srcOrd="1" destOrd="0" presId="urn:microsoft.com/office/officeart/2018/2/layout/IconVerticalSolidList"/>
    <dgm:cxn modelId="{47F2B6B8-E669-4DB5-8CC4-04406537B7AC}" type="presParOf" srcId="{B788F53F-DAC7-42C0-ABE0-EABB0DEBF5E4}" destId="{C8863A4F-7DB4-4D24-9116-B3D08F9C09D5}" srcOrd="2" destOrd="0" presId="urn:microsoft.com/office/officeart/2018/2/layout/IconVerticalSolidList"/>
    <dgm:cxn modelId="{4238CE22-2D9B-4E67-B418-B3EABB6F0912}" type="presParOf" srcId="{B788F53F-DAC7-42C0-ABE0-EABB0DEBF5E4}" destId="{BB0BB591-3987-4A1B-8397-358859806639}" srcOrd="3" destOrd="0" presId="urn:microsoft.com/office/officeart/2018/2/layout/IconVerticalSolidList"/>
    <dgm:cxn modelId="{B50A4866-4CFE-4168-A044-FE99C3710337}" type="presParOf" srcId="{9B3C9B4D-7CE2-4C47-AD92-AD2E9F2F5A7A}" destId="{DD3275D2-9295-4E2B-9217-089340AF9E66}" srcOrd="3" destOrd="0" presId="urn:microsoft.com/office/officeart/2018/2/layout/IconVerticalSolidList"/>
    <dgm:cxn modelId="{6FC91058-AEE6-4523-AD20-3CC9E2ACEDAD}" type="presParOf" srcId="{9B3C9B4D-7CE2-4C47-AD92-AD2E9F2F5A7A}" destId="{8C0A7EEF-78C1-410B-8EFE-A184E9D10A17}" srcOrd="4" destOrd="0" presId="urn:microsoft.com/office/officeart/2018/2/layout/IconVerticalSolidList"/>
    <dgm:cxn modelId="{254A946C-407D-4595-9B9D-5E300F1B2AF5}" type="presParOf" srcId="{8C0A7EEF-78C1-410B-8EFE-A184E9D10A17}" destId="{4F75EFBF-7F4C-4614-BA91-A0E5D6ABFA35}" srcOrd="0" destOrd="0" presId="urn:microsoft.com/office/officeart/2018/2/layout/IconVerticalSolidList"/>
    <dgm:cxn modelId="{EB7CF824-66C6-4DAD-B8EE-3500316CF447}" type="presParOf" srcId="{8C0A7EEF-78C1-410B-8EFE-A184E9D10A17}" destId="{25F9ACCF-0391-4589-B811-71C77A7E2F4D}" srcOrd="1" destOrd="0" presId="urn:microsoft.com/office/officeart/2018/2/layout/IconVerticalSolidList"/>
    <dgm:cxn modelId="{B4FB8AAB-043C-481A-B4FB-5CE05E446C4E}" type="presParOf" srcId="{8C0A7EEF-78C1-410B-8EFE-A184E9D10A17}" destId="{1E7FE66C-8AC6-485B-89BA-D615975E338E}" srcOrd="2" destOrd="0" presId="urn:microsoft.com/office/officeart/2018/2/layout/IconVerticalSolidList"/>
    <dgm:cxn modelId="{A9F6C102-36BA-44A0-AB98-202ACF30E8DC}" type="presParOf" srcId="{8C0A7EEF-78C1-410B-8EFE-A184E9D10A17}" destId="{ED96BFBC-2194-463A-AF7A-B8CD895003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149BC-87E8-4260-AC22-21B6D9E9D404}">
      <dsp:nvSpPr>
        <dsp:cNvPr id="0" name=""/>
        <dsp:cNvSpPr/>
      </dsp:nvSpPr>
      <dsp:spPr>
        <a:xfrm>
          <a:off x="0" y="680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860E3-C4FA-43BD-962F-53F72CDCEFD3}">
      <dsp:nvSpPr>
        <dsp:cNvPr id="0" name=""/>
        <dsp:cNvSpPr/>
      </dsp:nvSpPr>
      <dsp:spPr>
        <a:xfrm>
          <a:off x="481473" y="358800"/>
          <a:ext cx="875405" cy="875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4376D-FDF0-4167-99E3-F62709844BAE}">
      <dsp:nvSpPr>
        <dsp:cNvPr id="0" name=""/>
        <dsp:cNvSpPr/>
      </dsp:nvSpPr>
      <dsp:spPr>
        <a:xfrm>
          <a:off x="1838352" y="680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The basics of machine learning and where the vulnerabilities lie</a:t>
          </a:r>
          <a:endParaRPr lang="en-US" sz="2500" kern="1200"/>
        </a:p>
      </dsp:txBody>
      <dsp:txXfrm>
        <a:off x="1838352" y="680"/>
        <a:ext cx="4430685" cy="1591647"/>
      </dsp:txXfrm>
    </dsp:sp>
    <dsp:sp modelId="{63766CB5-19DA-4026-9182-F2E87FDF2A44}">
      <dsp:nvSpPr>
        <dsp:cNvPr id="0" name=""/>
        <dsp:cNvSpPr/>
      </dsp:nvSpPr>
      <dsp:spPr>
        <a:xfrm>
          <a:off x="0" y="1990238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BF497-C5B8-40B8-BFD4-F65CFFE563AA}">
      <dsp:nvSpPr>
        <dsp:cNvPr id="0" name=""/>
        <dsp:cNvSpPr/>
      </dsp:nvSpPr>
      <dsp:spPr>
        <a:xfrm>
          <a:off x="481473" y="2348359"/>
          <a:ext cx="875405" cy="875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BB591-3987-4A1B-8397-358859806639}">
      <dsp:nvSpPr>
        <dsp:cNvPr id="0" name=""/>
        <dsp:cNvSpPr/>
      </dsp:nvSpPr>
      <dsp:spPr>
        <a:xfrm>
          <a:off x="1838352" y="1990238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The inherent biases and weaknesses in neural networks</a:t>
          </a:r>
          <a:endParaRPr lang="en-US" sz="2500" kern="1200"/>
        </a:p>
      </dsp:txBody>
      <dsp:txXfrm>
        <a:off x="1838352" y="1990238"/>
        <a:ext cx="4430685" cy="1591647"/>
      </dsp:txXfrm>
    </dsp:sp>
    <dsp:sp modelId="{4F75EFBF-7F4C-4614-BA91-A0E5D6ABFA35}">
      <dsp:nvSpPr>
        <dsp:cNvPr id="0" name=""/>
        <dsp:cNvSpPr/>
      </dsp:nvSpPr>
      <dsp:spPr>
        <a:xfrm>
          <a:off x="0" y="3979797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9ACCF-0391-4589-B811-71C77A7E2F4D}">
      <dsp:nvSpPr>
        <dsp:cNvPr id="0" name=""/>
        <dsp:cNvSpPr/>
      </dsp:nvSpPr>
      <dsp:spPr>
        <a:xfrm>
          <a:off x="481473" y="4337918"/>
          <a:ext cx="875405" cy="875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6BFBC-2194-463A-AF7A-B8CD8950030A}">
      <dsp:nvSpPr>
        <dsp:cNvPr id="0" name=""/>
        <dsp:cNvSpPr/>
      </dsp:nvSpPr>
      <dsp:spPr>
        <a:xfrm>
          <a:off x="1838352" y="3979797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The nature of threat actors for machine learning</a:t>
          </a:r>
          <a:endParaRPr lang="en-US" sz="2500" kern="1200"/>
        </a:p>
      </dsp:txBody>
      <dsp:txXfrm>
        <a:off x="1838352" y="3979797"/>
        <a:ext cx="4430685" cy="1591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25/8/21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15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80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9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5129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0661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9596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577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3762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259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6724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056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2396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50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9581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53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2607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8324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664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230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7637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4312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377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1073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62221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739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8271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2000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32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108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374D5A7-90BC-3B4E-A886-60A716B11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F4F9966-0C0E-2649-AAF3-9934CBF1F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5AC-3F65-D842-9B78-0B63046BE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F75A7-A108-D347-87C2-8EBB9898FBF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92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599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A3D8-4C6C-7C4B-8E60-54B686EB5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78D6F-AD2C-EA42-A7C9-59B676E95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16E25-2A94-DD48-8B3E-695F22B1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B0FD-E56C-1B47-A121-0B742990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D28C2-F6B5-534E-9380-4653D531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0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13C0-744A-1646-A699-62A5E1D7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D2057-98B7-F44B-85B2-EE2BD251D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88916-94F3-9C4D-8113-A3386D82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225AF-CFC8-C242-875F-D5E32AD0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7971-1B71-3A45-8650-3FC1BDFB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4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B4E4C-9144-D449-A312-674EC0A2C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9EE48-2507-114C-B1B9-29EDE1E84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71B91-48E2-A143-9032-5AF617D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2F125-FA0F-694C-BCB0-A8BB1CE19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4FBE-7803-B24C-B214-09CE52CE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0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E13A-BDA6-844F-8D1E-1C1AC2AF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16D7-8EAD-5147-9088-4B0D15A7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D52BB-C548-D149-BC9D-87570779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3BBD8-032F-3748-B134-426C43E3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C026C-8333-0448-A0A2-A2DEBDA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5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3751-4763-EB4A-B295-CA73D0D66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A6719-EFA4-3F41-A5E0-35D9382F6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35DCA-2458-9E4A-BBB1-9AB5DA169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2C7D-B5AF-514E-8AE8-ED7484D8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F8396-3221-8740-9F04-3AAB59DD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9EE1-14BF-FD4B-A1AF-E34CD0CB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7C24-FA6B-544B-AC46-5E298D5D5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EE470-0FEA-E143-99DB-7E6BF7633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00DD1-65E7-9542-8992-72172B79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23E7D-A1F4-854B-9273-A1CA839E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66BC7-37F0-0142-90C7-DC5C3DF9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7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DE69-37B9-5C4E-A44D-730B9FE2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E7828-DE5C-3947-98B7-AADE385CE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DAAE9-B2D0-7F47-9524-8D1CBD227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FDA0F-367A-324D-B8BF-5F1998E6E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B8A83-1F86-A94A-A166-FDDACFA75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181FD-86FA-B541-B169-38BD59B4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D11B57-0159-0145-A56D-E08D8F78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201AE-F8DD-2F49-94DE-567F9FE1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6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BF83-6220-ED42-83CF-50D3A4BE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1D3EC-FB0B-3C43-9A3F-A906E419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3E363-2BEF-C84F-B992-A5E69B5B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2B2BB-A0EC-F840-92C0-C3C71855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6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6E49D9-803A-3047-B963-D72A0A89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767B1-C97A-E24B-9492-BFCD973D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73250-5252-8048-9D8F-EC9DB594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6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1AB8-4DA8-FA48-96C7-545E3817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3FFF-FEEF-4D43-8C67-A7F446380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54B2B-5F32-F147-808C-0AA1E86D9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A86A2-A04B-4B45-AC38-A4B341C1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254B1-A645-ED45-A1D3-83B1267A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36022-FD15-2B43-9737-03E960F4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074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6438-FF30-6E49-8188-EA5ABC98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4EA52D-8190-E744-B380-0048A9670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42F61-F5BD-144D-918D-8617156B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6923D-BEC3-6F47-8AB1-F5B4E499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761DF-22DB-F049-AE1C-F7DA8B8A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471C5-EE8D-5141-BF0F-0B0F6462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0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29DD23-6EB3-7F42-A242-2851DB2B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2949-4668-6A4E-AC86-FD6CD48D4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447B7-EE42-7F47-8173-6F7E11A2D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0FDC3-1263-A446-A9C8-F350DEEBE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CA4C5-6D45-924B-BB92-4D46AB964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6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1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svg"/><Relationship Id="rId10" Type="http://schemas.openxmlformats.org/officeDocument/2006/relationships/image" Target="../media/image69.svg"/><Relationship Id="rId19" Type="http://schemas.openxmlformats.org/officeDocument/2006/relationships/image" Target="../media/image78.sv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CIS1003 Introduction to Cybersecurity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[12] AI and Cybersecurity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B8EE-8E95-A241-A64E-08A62A079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976D5-F787-D745-97B7-B42B06B25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1"/>
                <a:ext cx="3667036" cy="377952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Simplest form incorporating supervised learning is logistic regression</a:t>
                </a:r>
              </a:p>
              <a:p>
                <a:pPr marL="495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𝑤𝑥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A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1800" dirty="0"/>
                  <a:t>Can be implemented as a one node neural network (perceptron)</a:t>
                </a:r>
              </a:p>
              <a:p>
                <a:r>
                  <a:rPr lang="en-US" sz="1800" dirty="0"/>
                  <a:t>Also referred to as a binary classifier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976D5-F787-D745-97B7-B42B06B25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1"/>
                <a:ext cx="3667036" cy="3779520"/>
              </a:xfrm>
              <a:blipFill>
                <a:blip r:embed="rId3"/>
                <a:stretch>
                  <a:fillRect l="-690" t="-16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37E50-BF9D-8F4E-BE3D-88F917C92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529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3980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f(x) = \frac{1}{1 + \mathrm e^{-x}} ">
            <a:extLst>
              <a:ext uri="{FF2B5EF4-FFF2-40B4-BE49-F238E27FC236}">
                <a16:creationId xmlns:a16="http://schemas.microsoft.com/office/drawing/2014/main" id="{EB9E4FF3-76C0-674D-AA70-A58F8133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62" y="311296"/>
            <a:ext cx="15525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6" descr="http://upload.wikimedia.org/wikipedia/commons/thumb/8/88/Logistic-curve.svg/480px-Logistic-curve.svg.png">
            <a:extLst>
              <a:ext uri="{FF2B5EF4-FFF2-40B4-BE49-F238E27FC236}">
                <a16:creationId xmlns:a16="http://schemas.microsoft.com/office/drawing/2014/main" id="{CDFCF0A3-1F4C-3F42-9BEA-6E6AEC61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47626"/>
            <a:ext cx="30480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0961BF-5919-4D48-9BEE-77E9C09BB84E}"/>
              </a:ext>
            </a:extLst>
          </p:cNvPr>
          <p:cNvSpPr/>
          <p:nvPr/>
        </p:nvSpPr>
        <p:spPr>
          <a:xfrm>
            <a:off x="1379934" y="3241963"/>
            <a:ext cx="609600" cy="6373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E4725-2B69-1F4D-A30C-97FD53E43B57}"/>
              </a:ext>
            </a:extLst>
          </p:cNvPr>
          <p:cNvSpPr/>
          <p:nvPr/>
        </p:nvSpPr>
        <p:spPr>
          <a:xfrm>
            <a:off x="1379934" y="4156363"/>
            <a:ext cx="609600" cy="6373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FE967F-8375-8B43-86F3-E838BC96C9F7}"/>
              </a:ext>
            </a:extLst>
          </p:cNvPr>
          <p:cNvSpPr/>
          <p:nvPr/>
        </p:nvSpPr>
        <p:spPr>
          <a:xfrm>
            <a:off x="1407643" y="5070763"/>
            <a:ext cx="609600" cy="6373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FD36DB-C2ED-2E41-974B-A68FDCA2029C}"/>
              </a:ext>
            </a:extLst>
          </p:cNvPr>
          <p:cNvSpPr/>
          <p:nvPr/>
        </p:nvSpPr>
        <p:spPr>
          <a:xfrm>
            <a:off x="3568901" y="2992580"/>
            <a:ext cx="3103318" cy="29925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93F4A-5DB5-D747-8ECC-EE84E33D50A3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120560" y="2992580"/>
            <a:ext cx="0" cy="2992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B31A0C-9250-1041-B4AC-C9CA3F581FDE}"/>
              </a:ext>
            </a:extLst>
          </p:cNvPr>
          <p:cNvCxnSpPr>
            <a:cxnSpLocks/>
          </p:cNvCxnSpPr>
          <p:nvPr/>
        </p:nvCxnSpPr>
        <p:spPr>
          <a:xfrm>
            <a:off x="5890618" y="4156364"/>
            <a:ext cx="0" cy="637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E04FCB-F3F2-1842-B4F9-BDEADD1B3C6B}"/>
              </a:ext>
            </a:extLst>
          </p:cNvPr>
          <p:cNvCxnSpPr>
            <a:cxnSpLocks/>
          </p:cNvCxnSpPr>
          <p:nvPr/>
        </p:nvCxnSpPr>
        <p:spPr>
          <a:xfrm>
            <a:off x="5488835" y="4793673"/>
            <a:ext cx="8451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4669586F-CF7A-6044-824A-EF6FFBFA1F20}"/>
              </a:ext>
            </a:extLst>
          </p:cNvPr>
          <p:cNvSpPr/>
          <p:nvPr/>
        </p:nvSpPr>
        <p:spPr>
          <a:xfrm>
            <a:off x="5343363" y="4156363"/>
            <a:ext cx="990599" cy="637310"/>
          </a:xfrm>
          <a:custGeom>
            <a:avLst/>
            <a:gdLst>
              <a:gd name="connsiteX0" fmla="*/ 0 w 1094509"/>
              <a:gd name="connsiteY0" fmla="*/ 757478 h 757478"/>
              <a:gd name="connsiteX1" fmla="*/ 457200 w 1094509"/>
              <a:gd name="connsiteY1" fmla="*/ 646641 h 757478"/>
              <a:gd name="connsiteX2" fmla="*/ 692728 w 1094509"/>
              <a:gd name="connsiteY2" fmla="*/ 106314 h 757478"/>
              <a:gd name="connsiteX3" fmla="*/ 1025237 w 1094509"/>
              <a:gd name="connsiteY3" fmla="*/ 9332 h 757478"/>
              <a:gd name="connsiteX4" fmla="*/ 1094509 w 1094509"/>
              <a:gd name="connsiteY4" fmla="*/ 9332 h 75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09" h="757478">
                <a:moveTo>
                  <a:pt x="0" y="757478"/>
                </a:moveTo>
                <a:cubicBezTo>
                  <a:pt x="170872" y="756323"/>
                  <a:pt x="341745" y="755168"/>
                  <a:pt x="457200" y="646641"/>
                </a:cubicBezTo>
                <a:cubicBezTo>
                  <a:pt x="572655" y="538114"/>
                  <a:pt x="598055" y="212532"/>
                  <a:pt x="692728" y="106314"/>
                </a:cubicBezTo>
                <a:cubicBezTo>
                  <a:pt x="787401" y="96"/>
                  <a:pt x="958274" y="25496"/>
                  <a:pt x="1025237" y="9332"/>
                </a:cubicBezTo>
                <a:cubicBezTo>
                  <a:pt x="1092200" y="-6832"/>
                  <a:pt x="1093354" y="1250"/>
                  <a:pt x="1094509" y="9332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8D752-1738-474C-925E-CA77EF5FD694}"/>
              </a:ext>
            </a:extLst>
          </p:cNvPr>
          <p:cNvCxnSpPr>
            <a:stCxn id="3" idx="6"/>
            <a:endCxn id="17" idx="2"/>
          </p:cNvCxnSpPr>
          <p:nvPr/>
        </p:nvCxnSpPr>
        <p:spPr>
          <a:xfrm>
            <a:off x="1989534" y="3560618"/>
            <a:ext cx="1579367" cy="928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B1EB51-6722-5648-A043-503F2935F0D9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1989534" y="4475018"/>
            <a:ext cx="1579367" cy="13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B90A2C-FD85-A742-A5BB-EDBC1EA7A917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017243" y="4488872"/>
            <a:ext cx="1551658" cy="900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129E9-D762-EC44-915F-21441D5B7FE9}"/>
              </a:ext>
            </a:extLst>
          </p:cNvPr>
          <p:cNvCxnSpPr>
            <a:stCxn id="17" idx="6"/>
          </p:cNvCxnSpPr>
          <p:nvPr/>
        </p:nvCxnSpPr>
        <p:spPr>
          <a:xfrm flipV="1">
            <a:off x="6672219" y="4475018"/>
            <a:ext cx="1695926" cy="1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/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blipFill>
                <a:blip r:embed="rId5"/>
                <a:stretch>
                  <a:fillRect l="-56311" t="-119355" b="-167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/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 l="-25000" t="-17143" r="-25000" b="-2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/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7692" r="-7692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/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blipFill>
                <a:blip r:embed="rId8"/>
                <a:stretch>
                  <a:fillRect l="-7407" r="-3704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/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blipFill>
                <a:blip r:embed="rId9"/>
                <a:stretch>
                  <a:fillRect l="-7407" r="-3704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B9DFDF5F-3360-8346-AC9C-E03B8CBA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2" y="764742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altLang="en-US" dirty="0"/>
              <a:t>Perceptron</a:t>
            </a:r>
            <a:br>
              <a:rPr lang="en-US" altLang="en-US" dirty="0"/>
            </a:br>
            <a:r>
              <a:rPr lang="en-US" altLang="en-US" dirty="0"/>
              <a:t>(Single node neural network)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FEE326E-8DE4-1642-B269-1EC9DAC6C2DD}"/>
              </a:ext>
            </a:extLst>
          </p:cNvPr>
          <p:cNvCxnSpPr>
            <a:stCxn id="9220" idx="2"/>
          </p:cNvCxnSpPr>
          <p:nvPr/>
        </p:nvCxnSpPr>
        <p:spPr>
          <a:xfrm rot="5400000">
            <a:off x="6700140" y="1832529"/>
            <a:ext cx="2072938" cy="256078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963EBF-74F7-DD4B-854A-73B24AD438ED}"/>
              </a:ext>
            </a:extLst>
          </p:cNvPr>
          <p:cNvSpPr txBox="1"/>
          <p:nvPr/>
        </p:nvSpPr>
        <p:spPr>
          <a:xfrm>
            <a:off x="5343363" y="2565849"/>
            <a:ext cx="20017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0CA021-D1F0-B246-85D1-EDEFA9CBE14C}"/>
              </a:ext>
            </a:extLst>
          </p:cNvPr>
          <p:cNvCxnSpPr/>
          <p:nvPr/>
        </p:nvCxnSpPr>
        <p:spPr>
          <a:xfrm>
            <a:off x="4897758" y="4537877"/>
            <a:ext cx="591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649601-940C-7149-AC4C-549D105AE6E6}"/>
              </a:ext>
            </a:extLst>
          </p:cNvPr>
          <p:cNvCxnSpPr/>
          <p:nvPr/>
        </p:nvCxnSpPr>
        <p:spPr>
          <a:xfrm>
            <a:off x="5838662" y="5070763"/>
            <a:ext cx="0" cy="1246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8BCFCA-206A-554B-B83D-C7DAE8CED70D}"/>
              </a:ext>
            </a:extLst>
          </p:cNvPr>
          <p:cNvCxnSpPr/>
          <p:nvPr/>
        </p:nvCxnSpPr>
        <p:spPr>
          <a:xfrm flipH="1">
            <a:off x="2779217" y="6345382"/>
            <a:ext cx="30594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E54D29-85C9-3941-8820-57EC79BB18C8}"/>
              </a:ext>
            </a:extLst>
          </p:cNvPr>
          <p:cNvCxnSpPr/>
          <p:nvPr/>
        </p:nvCxnSpPr>
        <p:spPr>
          <a:xfrm flipV="1">
            <a:off x="2779217" y="5209309"/>
            <a:ext cx="0" cy="1108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EC33781-96E4-814A-AFA1-A46FF51F9DE1}"/>
              </a:ext>
            </a:extLst>
          </p:cNvPr>
          <p:cNvSpPr txBox="1"/>
          <p:nvPr/>
        </p:nvSpPr>
        <p:spPr>
          <a:xfrm>
            <a:off x="5945617" y="5976050"/>
            <a:ext cx="6554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38022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10E0AAC-1014-BB46-97A0-FFB1EEBD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403015"/>
            <a:ext cx="6250769" cy="3891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Digit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9B81E-745F-2643-BB1D-5B5F3E9A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hand written number is captured as a 28 x 28 pixel image with a grayscale number for each pixel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sourced from MNIST images from Grant Sanderson (https://</a:t>
            </a:r>
            <a:r>
              <a:rPr lang="en-US" sz="2000" dirty="0" err="1">
                <a:solidFill>
                  <a:schemeClr val="bg1"/>
                </a:solidFill>
              </a:rPr>
              <a:t>www.youtube.com</a:t>
            </a:r>
            <a:r>
              <a:rPr lang="en-US" sz="2000" dirty="0">
                <a:solidFill>
                  <a:schemeClr val="bg1"/>
                </a:solidFill>
              </a:rPr>
              <a:t>/channel/UCYO_jab_esuFRV4b17AJtAw)</a:t>
            </a:r>
          </a:p>
        </p:txBody>
      </p:sp>
    </p:spTree>
    <p:extLst>
      <p:ext uri="{BB962C8B-B14F-4D97-AF65-F5344CB8AC3E}">
        <p14:creationId xmlns:p14="http://schemas.microsoft.com/office/powerpoint/2010/main" val="99985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35" y="643467"/>
            <a:ext cx="3711606" cy="1597315"/>
          </a:xfr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 layer 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37389-5CB8-3F4A-8294-F9712CE47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7763" y="1278000"/>
            <a:ext cx="6250769" cy="4141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37A2F-0096-864B-BDE2-6B254C68548E}"/>
              </a:ext>
            </a:extLst>
          </p:cNvPr>
          <p:cNvSpPr txBox="1"/>
          <p:nvPr/>
        </p:nvSpPr>
        <p:spPr>
          <a:xfrm>
            <a:off x="643467" y="2638044"/>
            <a:ext cx="4829485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 Layer neural network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Input layer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 hidden layers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 output layer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784 inputs for each pixel of a digit image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10 outputs – range of possible numbers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8292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74DD8-F42C-1B4D-BA65-BBD9D639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22" y="914400"/>
            <a:ext cx="6553545" cy="1916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DD353-A1A9-3747-A180-0EDA575B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each layer recognising?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EF179-2E04-364D-9E24-C198D7C7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Ideally, first hidden layer would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recognise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segments of lines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2</a:t>
            </a:r>
            <a:r>
              <a:rPr lang="en-US" sz="2000" baseline="30000" dirty="0">
                <a:solidFill>
                  <a:srgbClr val="FFFFFF"/>
                </a:solidFill>
              </a:rPr>
              <a:t>nd</a:t>
            </a:r>
            <a:r>
              <a:rPr lang="en-US" sz="2000" dirty="0">
                <a:solidFill>
                  <a:srgbClr val="FFFFFF"/>
                </a:solidFill>
              </a:rPr>
              <a:t> hidden layer would </a:t>
            </a:r>
            <a:r>
              <a:rPr lang="en-US" sz="2000" dirty="0" err="1">
                <a:solidFill>
                  <a:srgbClr val="FFFFFF"/>
                </a:solidFill>
              </a:rPr>
              <a:t>recognise</a:t>
            </a:r>
            <a:r>
              <a:rPr lang="en-US" sz="2000" dirty="0">
                <a:solidFill>
                  <a:srgbClr val="FFFFFF"/>
                </a:solidFill>
              </a:rPr>
              <a:t> combined segments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8A84-C195-DE4B-B396-2F663D3B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022" y="3597135"/>
            <a:ext cx="6577346" cy="23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DC61-11EE-6240-90C0-17A95D1D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845388"/>
            <a:ext cx="3891650" cy="714472"/>
          </a:xfrm>
        </p:spPr>
        <p:txBody>
          <a:bodyPr anchor="b">
            <a:normAutofit/>
          </a:bodyPr>
          <a:lstStyle/>
          <a:p>
            <a:pPr algn="l"/>
            <a:r>
              <a:rPr lang="en-US" sz="2400" dirty="0" err="1">
                <a:solidFill>
                  <a:schemeClr val="bg1"/>
                </a:solidFill>
              </a:rPr>
              <a:t>Visualising</a:t>
            </a:r>
            <a:r>
              <a:rPr lang="en-US" sz="2400" dirty="0">
                <a:solidFill>
                  <a:schemeClr val="bg1"/>
                </a:solidFill>
              </a:rPr>
              <a:t> weights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AF46-739C-9D45-A651-0CE9B220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2147862"/>
            <a:ext cx="3826913" cy="349956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Expressed as a heat map, weights and biases show “random noise”  instead of specific features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More specific deep neural networks can be trained to </a:t>
            </a:r>
            <a:r>
              <a:rPr lang="en-US" sz="2000" dirty="0" err="1">
                <a:solidFill>
                  <a:schemeClr val="bg1"/>
                </a:solidFill>
              </a:rPr>
              <a:t>recognise</a:t>
            </a:r>
            <a:r>
              <a:rPr lang="en-US" sz="2000" dirty="0">
                <a:solidFill>
                  <a:schemeClr val="bg1"/>
                </a:solidFill>
              </a:rPr>
              <a:t> segments – not this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FF5E9-7605-C142-80A6-567A345A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15" y="1075765"/>
            <a:ext cx="7278034" cy="41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E0BF-8EBB-D847-9A4D-7CDB1CFD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45387"/>
            <a:ext cx="3866749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Random noise can be interpreted as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22AC-B073-E541-B6C3-CF03146E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147862"/>
            <a:ext cx="3802012" cy="349956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Neural networks of this type can’t say – “I don’t know”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Turns out that even sophisticated neural networks are subject to “</a:t>
            </a:r>
            <a:r>
              <a:rPr lang="en-US" sz="2000" dirty="0" err="1">
                <a:solidFill>
                  <a:schemeClr val="bg1"/>
                </a:solidFill>
              </a:rPr>
              <a:t>adverserial</a:t>
            </a:r>
            <a:r>
              <a:rPr lang="en-US" sz="2000" dirty="0">
                <a:solidFill>
                  <a:schemeClr val="bg1"/>
                </a:solidFill>
              </a:rPr>
              <a:t> input”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882D0-196B-824C-A120-D12158B40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654831"/>
            <a:ext cx="6161183" cy="35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Wolf vs Husky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4FD48-04DC-E54E-A152-B0C8EAE4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64294"/>
            <a:ext cx="10515600" cy="367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8CEBB-C22E-064C-BC68-5098A3319A3D}"/>
              </a:ext>
            </a:extLst>
          </p:cNvPr>
          <p:cNvSpPr txBox="1"/>
          <p:nvPr/>
        </p:nvSpPr>
        <p:spPr>
          <a:xfrm>
            <a:off x="1025236" y="1870364"/>
            <a:ext cx="517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to </a:t>
            </a:r>
            <a:r>
              <a:rPr lang="en-US" dirty="0" err="1"/>
              <a:t>recognise</a:t>
            </a:r>
            <a:r>
              <a:rPr lang="en-US" dirty="0"/>
              <a:t> images as either Wolf or Husky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808C-7797-7740-B723-34D20BAD494B}"/>
              </a:ext>
            </a:extLst>
          </p:cNvPr>
          <p:cNvSpPr txBox="1"/>
          <p:nvPr/>
        </p:nvSpPr>
        <p:spPr>
          <a:xfrm>
            <a:off x="838200" y="631190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</p:spTree>
    <p:extLst>
      <p:ext uri="{BB962C8B-B14F-4D97-AF65-F5344CB8AC3E}">
        <p14:creationId xmlns:p14="http://schemas.microsoft.com/office/powerpoint/2010/main" val="2924443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Husky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50460E-1D0A-914E-AC97-0402D9CB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47550"/>
            <a:ext cx="10515600" cy="3307487"/>
          </a:xfrm>
        </p:spPr>
      </p:pic>
    </p:spTree>
    <p:extLst>
      <p:ext uri="{BB962C8B-B14F-4D97-AF65-F5344CB8AC3E}">
        <p14:creationId xmlns:p14="http://schemas.microsoft.com/office/powerpoint/2010/main" val="205230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37F505-A2D9-D34E-9D11-13B1D92E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3577" y="178564"/>
            <a:ext cx="9332258" cy="6363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1238482" cy="1325563"/>
          </a:xfrm>
        </p:spPr>
        <p:txBody>
          <a:bodyPr/>
          <a:lstStyle/>
          <a:p>
            <a:r>
              <a:rPr lang="en-US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253101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A unit about </a:t>
            </a:r>
            <a:r>
              <a:rPr lang="en-US" strike="sngStrike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cats</a:t>
            </a:r>
            <a:r>
              <a:rPr lang="en-US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 cybersecurity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4D174-E44F-CF4F-AA1C-D2B815E60ABC}"/>
              </a:ext>
            </a:extLst>
          </p:cNvPr>
          <p:cNvSpPr txBox="1"/>
          <p:nvPr/>
        </p:nvSpPr>
        <p:spPr>
          <a:xfrm>
            <a:off x="838200" y="1510145"/>
            <a:ext cx="4936067" cy="466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Nicholas </a:t>
            </a:r>
            <a:r>
              <a:rPr lang="en-US" sz="2000" dirty="0" err="1"/>
              <a:t>Carlini</a:t>
            </a:r>
            <a:r>
              <a:rPr lang="en-US" sz="2000" dirty="0"/>
              <a:t> https://</a:t>
            </a:r>
            <a:r>
              <a:rPr lang="en-US" sz="2000" dirty="0" err="1"/>
              <a:t>nicholas.carlini.com</a:t>
            </a:r>
            <a:r>
              <a:rPr lang="en-US" sz="2000" dirty="0"/>
              <a:t>/slides/2018_insecurity_of_ml.pdf</a:t>
            </a:r>
          </a:p>
        </p:txBody>
      </p:sp>
      <p:pic>
        <p:nvPicPr>
          <p:cNvPr id="5" name="Picture 4" descr="A collage of a cat&#10;&#10;Description automatically generated with medium confidence">
            <a:extLst>
              <a:ext uri="{FF2B5EF4-FFF2-40B4-BE49-F238E27FC236}">
                <a16:creationId xmlns:a16="http://schemas.microsoft.com/office/drawing/2014/main" id="{DDC63474-DCFB-F34D-8CC5-78E027E5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18" y="2612036"/>
            <a:ext cx="9151117" cy="37977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2598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Model was </a:t>
            </a:r>
            <a:r>
              <a:rPr lang="en-US" dirty="0" err="1"/>
              <a:t>recognising</a:t>
            </a:r>
            <a:r>
              <a:rPr lang="en-US" dirty="0"/>
              <a:t> snow!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F908B5-476A-914D-9643-B6822D7E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654" y="1821750"/>
            <a:ext cx="9293307" cy="5036250"/>
          </a:xfrm>
        </p:spPr>
      </p:pic>
    </p:spTree>
    <p:extLst>
      <p:ext uri="{BB962C8B-B14F-4D97-AF65-F5344CB8AC3E}">
        <p14:creationId xmlns:p14="http://schemas.microsoft.com/office/powerpoint/2010/main" val="2532072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CD7-9A3C-384C-81C6-0FAEFAC6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are easily fooled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BCF2-86F0-3B42-81CF-6EA65AF11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generated with evolutionary algorithms or gradient ascent</a:t>
            </a:r>
          </a:p>
          <a:p>
            <a:r>
              <a:rPr lang="en-US" dirty="0"/>
              <a:t>Fooled sophisticated deep neural networks decided images below were objects with 99.9% certainty </a:t>
            </a:r>
            <a:r>
              <a:rPr lang="en-US" sz="1600" dirty="0"/>
              <a:t>(from http://</a:t>
            </a:r>
            <a:r>
              <a:rPr lang="en-US" sz="1600" dirty="0" err="1"/>
              <a:t>www.evolvingai.org</a:t>
            </a:r>
            <a:r>
              <a:rPr lang="en-US" sz="1600" dirty="0"/>
              <a:t>/fooling)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375A5-E59F-B045-A8C8-26EEAE64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73" y="3183369"/>
            <a:ext cx="11136853" cy="35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18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D7E9C5D-E993-074E-A911-7DD978A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8"/>
            <a:ext cx="11029616" cy="4821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Attacks: Adversarial inputs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7C76D296-3E27-9F4A-96E6-1081DC21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40" y="1497189"/>
            <a:ext cx="10063361" cy="2502441"/>
          </a:xfrm>
        </p:spPr>
        <p:txBody>
          <a:bodyPr anchor="t">
            <a:normAutofit/>
          </a:bodyPr>
          <a:lstStyle/>
          <a:p>
            <a:r>
              <a:rPr lang="en-AU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non-visible alteration of an image that causes the neural network to misclassify the image</a:t>
            </a:r>
          </a:p>
          <a:p>
            <a:r>
              <a:rPr lang="en-AU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exact perturbation depends on whether the attacker has access to the underlying neural network model</a:t>
            </a:r>
          </a:p>
          <a:p>
            <a:r>
              <a:rPr lang="en-AU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Vulnerability that has received much attention from researchers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FF572-01C6-1B45-86E6-597D6A89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39" y="4164960"/>
            <a:ext cx="6433204" cy="2391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0390D-7D47-D64E-941B-EAE420D60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552" y="4164960"/>
            <a:ext cx="1827841" cy="17500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BBC25F-693F-FA4D-AF5C-985D54F8C574}"/>
              </a:ext>
            </a:extLst>
          </p:cNvPr>
          <p:cNvSpPr/>
          <p:nvPr/>
        </p:nvSpPr>
        <p:spPr>
          <a:xfrm>
            <a:off x="5280917" y="3852810"/>
            <a:ext cx="2455523" cy="280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C042-B48A-7147-A988-5CB564D7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General Black Box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EA0CF-1D48-F240-80E0-0D662763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If a deep neural network is not interpretable then we don’t know if it is: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Biased - especially when the bias concerns a “sensitive” feature like race or gender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Not explainable – if a company or individual asks how a particular decision was made, it is not possible to do so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Working as expected e.g. husky vs wolf</a:t>
            </a:r>
          </a:p>
          <a:p>
            <a:r>
              <a:rPr lang="en-US" dirty="0">
                <a:solidFill>
                  <a:schemeClr val="bg1"/>
                </a:solidFill>
              </a:rPr>
              <a:t>Often, researchers have no access to the details of machine learning algorithm or training data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Is it possible to check the model without these things?</a:t>
            </a:r>
          </a:p>
        </p:txBody>
      </p:sp>
    </p:spTree>
    <p:extLst>
      <p:ext uri="{BB962C8B-B14F-4D97-AF65-F5344CB8AC3E}">
        <p14:creationId xmlns:p14="http://schemas.microsoft.com/office/powerpoint/2010/main" val="3121059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2">
            <a:extLst>
              <a:ext uri="{FF2B5EF4-FFF2-40B4-BE49-F238E27FC236}">
                <a16:creationId xmlns:a16="http://schemas.microsoft.com/office/drawing/2014/main" id="{259C4FEA-B99E-9641-9B6B-75951706E9C9}"/>
              </a:ext>
            </a:extLst>
          </p:cNvPr>
          <p:cNvGrpSpPr>
            <a:grpSpLocks/>
          </p:cNvGrpSpPr>
          <p:nvPr/>
        </p:nvGrpSpPr>
        <p:grpSpPr bwMode="auto">
          <a:xfrm>
            <a:off x="4988093" y="1895816"/>
            <a:ext cx="2215815" cy="1910993"/>
            <a:chOff x="228600" y="1448185"/>
            <a:chExt cx="2438400" cy="2819015"/>
          </a:xfrm>
          <a:noFill/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DC6AEF-0A30-9948-A4FA-0A6D4507F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22" y="1528062"/>
              <a:ext cx="2178263" cy="10442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Model Development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7D44C8C-4328-6442-8813-F9A8EA91A896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D7E9C5D-E993-074E-A911-7DD978A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8"/>
            <a:ext cx="11029616" cy="4821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 attack surface and vulnerabilities</a:t>
            </a:r>
          </a:p>
        </p:txBody>
      </p:sp>
      <p:pic>
        <p:nvPicPr>
          <p:cNvPr id="34" name="Picture 33" descr="A picture containing window, mirror&#10;&#10;Description automatically generated">
            <a:extLst>
              <a:ext uri="{FF2B5EF4-FFF2-40B4-BE49-F238E27FC236}">
                <a16:creationId xmlns:a16="http://schemas.microsoft.com/office/drawing/2014/main" id="{BCC8D846-3BC2-4846-BE95-6531E640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595" y="2696671"/>
            <a:ext cx="1379727" cy="972343"/>
          </a:xfrm>
          <a:prstGeom prst="rect">
            <a:avLst/>
          </a:prstGeom>
          <a:noFill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B0EE2D-1909-C841-8C63-228E798F9075}"/>
              </a:ext>
            </a:extLst>
          </p:cNvPr>
          <p:cNvSpPr/>
          <p:nvPr/>
        </p:nvSpPr>
        <p:spPr>
          <a:xfrm>
            <a:off x="452132" y="1904712"/>
            <a:ext cx="2212577" cy="19109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Acquisition</a:t>
            </a:r>
          </a:p>
        </p:txBody>
      </p:sp>
      <p:grpSp>
        <p:nvGrpSpPr>
          <p:cNvPr id="32" name="Group 12">
            <a:extLst>
              <a:ext uri="{FF2B5EF4-FFF2-40B4-BE49-F238E27FC236}">
                <a16:creationId xmlns:a16="http://schemas.microsoft.com/office/drawing/2014/main" id="{5925365B-EE56-3745-95BA-954A42815627}"/>
              </a:ext>
            </a:extLst>
          </p:cNvPr>
          <p:cNvGrpSpPr>
            <a:grpSpLocks/>
          </p:cNvGrpSpPr>
          <p:nvPr/>
        </p:nvGrpSpPr>
        <p:grpSpPr bwMode="auto">
          <a:xfrm>
            <a:off x="2712233" y="1904712"/>
            <a:ext cx="2215815" cy="1910993"/>
            <a:chOff x="228600" y="1448185"/>
            <a:chExt cx="2438400" cy="2819015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5F7386-EDAE-2247-841C-B4F646300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22" y="1528062"/>
              <a:ext cx="2178263" cy="590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Training Data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D17C5B2-D372-4046-8379-6171DF36B221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grpSp>
        <p:nvGrpSpPr>
          <p:cNvPr id="39" name="Group 12">
            <a:extLst>
              <a:ext uri="{FF2B5EF4-FFF2-40B4-BE49-F238E27FC236}">
                <a16:creationId xmlns:a16="http://schemas.microsoft.com/office/drawing/2014/main" id="{FDA575EB-2587-7040-91A0-E637FD953B01}"/>
              </a:ext>
            </a:extLst>
          </p:cNvPr>
          <p:cNvGrpSpPr>
            <a:grpSpLocks/>
          </p:cNvGrpSpPr>
          <p:nvPr/>
        </p:nvGrpSpPr>
        <p:grpSpPr bwMode="auto">
          <a:xfrm>
            <a:off x="7265851" y="1891426"/>
            <a:ext cx="2215815" cy="1910993"/>
            <a:chOff x="228600" y="1448185"/>
            <a:chExt cx="2438400" cy="2819015"/>
          </a:xfrm>
          <a:noFill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CC9F6F-85CF-9441-9483-986FBE93C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22" y="1528062"/>
              <a:ext cx="2178263" cy="10442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Training/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Retraining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CE55AC6-6BB4-EC47-A61F-743BD44D9531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grpSp>
        <p:nvGrpSpPr>
          <p:cNvPr id="49" name="Group 12">
            <a:extLst>
              <a:ext uri="{FF2B5EF4-FFF2-40B4-BE49-F238E27FC236}">
                <a16:creationId xmlns:a16="http://schemas.microsoft.com/office/drawing/2014/main" id="{E425FD84-5F98-D74C-AF90-B1600985F89B}"/>
              </a:ext>
            </a:extLst>
          </p:cNvPr>
          <p:cNvGrpSpPr>
            <a:grpSpLocks/>
          </p:cNvGrpSpPr>
          <p:nvPr/>
        </p:nvGrpSpPr>
        <p:grpSpPr bwMode="auto">
          <a:xfrm>
            <a:off x="9590639" y="1904712"/>
            <a:ext cx="2215815" cy="1910993"/>
            <a:chOff x="228600" y="1448185"/>
            <a:chExt cx="2438400" cy="2819015"/>
          </a:xfrm>
          <a:noFill/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32AC17-331C-854A-BEE5-0F0CECAC9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22" y="1528062"/>
              <a:ext cx="2178263" cy="10442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Inference/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Prediction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CE48228A-70E8-E045-9022-ECF1FE30023A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8DCBA4F-40CE-AC4A-8F37-AD498357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13" y="4634449"/>
            <a:ext cx="373265" cy="430352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535666C-9ACC-EC43-BCED-2CECEC46BCFE}"/>
              </a:ext>
            </a:extLst>
          </p:cNvPr>
          <p:cNvSpPr/>
          <p:nvPr/>
        </p:nvSpPr>
        <p:spPr>
          <a:xfrm>
            <a:off x="670137" y="4608567"/>
            <a:ext cx="1826159" cy="48211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Poisoning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B19DA9F-A075-CB4E-9D77-4E72B487C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72" y="4617169"/>
            <a:ext cx="373265" cy="430352"/>
          </a:xfrm>
          <a:prstGeom prst="rect">
            <a:avLst/>
          </a:prstGeom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D6B6B98-D8FC-2446-A6D1-E3A64F92FC38}"/>
              </a:ext>
            </a:extLst>
          </p:cNvPr>
          <p:cNvSpPr/>
          <p:nvPr/>
        </p:nvSpPr>
        <p:spPr>
          <a:xfrm>
            <a:off x="7506395" y="4580303"/>
            <a:ext cx="1826159" cy="48211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Poisoning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5592125-B4C6-1F45-8CF3-57CB13607EFA}"/>
              </a:ext>
            </a:extLst>
          </p:cNvPr>
          <p:cNvSpPr/>
          <p:nvPr/>
        </p:nvSpPr>
        <p:spPr>
          <a:xfrm>
            <a:off x="5250331" y="4580303"/>
            <a:ext cx="1826159" cy="48211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Backdoor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483F80F-2902-4543-928F-6FCAE5A7A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677" y="4634449"/>
            <a:ext cx="373265" cy="430352"/>
          </a:xfrm>
          <a:prstGeom prst="rect">
            <a:avLst/>
          </a:prstGeom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7D81E54-4BEF-C440-A973-2C3BD2515A34}"/>
              </a:ext>
            </a:extLst>
          </p:cNvPr>
          <p:cNvSpPr/>
          <p:nvPr/>
        </p:nvSpPr>
        <p:spPr>
          <a:xfrm>
            <a:off x="2926201" y="4608567"/>
            <a:ext cx="1826159" cy="48211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Poisoning</a:t>
            </a:r>
          </a:p>
        </p:txBody>
      </p:sp>
      <p:pic>
        <p:nvPicPr>
          <p:cNvPr id="59" name="Graphic 58" descr="Pizza">
            <a:extLst>
              <a:ext uri="{FF2B5EF4-FFF2-40B4-BE49-F238E27FC236}">
                <a16:creationId xmlns:a16="http://schemas.microsoft.com/office/drawing/2014/main" id="{32895261-1692-6F4B-A61F-CDFF022B2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1214" y="2449766"/>
            <a:ext cx="540815" cy="540815"/>
          </a:xfrm>
          <a:prstGeom prst="rect">
            <a:avLst/>
          </a:prstGeom>
        </p:spPr>
      </p:pic>
      <p:pic>
        <p:nvPicPr>
          <p:cNvPr id="60" name="Graphic 59" descr="Hot dog">
            <a:extLst>
              <a:ext uri="{FF2B5EF4-FFF2-40B4-BE49-F238E27FC236}">
                <a16:creationId xmlns:a16="http://schemas.microsoft.com/office/drawing/2014/main" id="{909977CD-FF95-5647-9EDA-9031E74D9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4411" y="2416410"/>
            <a:ext cx="540815" cy="540815"/>
          </a:xfrm>
          <a:prstGeom prst="rect">
            <a:avLst/>
          </a:prstGeom>
        </p:spPr>
      </p:pic>
      <p:pic>
        <p:nvPicPr>
          <p:cNvPr id="61" name="Graphic 60" descr="Apple">
            <a:extLst>
              <a:ext uri="{FF2B5EF4-FFF2-40B4-BE49-F238E27FC236}">
                <a16:creationId xmlns:a16="http://schemas.microsoft.com/office/drawing/2014/main" id="{47FA9DFA-E175-294C-B040-A3C59D3EC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1214" y="2997358"/>
            <a:ext cx="540815" cy="540815"/>
          </a:xfrm>
          <a:prstGeom prst="rect">
            <a:avLst/>
          </a:prstGeom>
        </p:spPr>
      </p:pic>
      <p:pic>
        <p:nvPicPr>
          <p:cNvPr id="62" name="Graphic 61" descr="Grapes">
            <a:extLst>
              <a:ext uri="{FF2B5EF4-FFF2-40B4-BE49-F238E27FC236}">
                <a16:creationId xmlns:a16="http://schemas.microsoft.com/office/drawing/2014/main" id="{59636747-58A3-8149-A617-32F99BA3DC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04411" y="2971042"/>
            <a:ext cx="540815" cy="5408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AD8980-01CD-C345-BEE9-FDE0A1C20D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8329" y="2624431"/>
            <a:ext cx="825500" cy="1117600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B2C65B7-AD57-7D4F-88B0-18B0FAF29B62}"/>
              </a:ext>
            </a:extLst>
          </p:cNvPr>
          <p:cNvSpPr/>
          <p:nvPr/>
        </p:nvSpPr>
        <p:spPr>
          <a:xfrm>
            <a:off x="9590639" y="4580302"/>
            <a:ext cx="2215815" cy="178487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Adversarial input,</a:t>
            </a:r>
          </a:p>
          <a:p>
            <a:pPr algn="r">
              <a:defRPr/>
            </a:pP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Stealing, Data Exposure</a:t>
            </a:r>
          </a:p>
        </p:txBody>
      </p:sp>
      <p:pic>
        <p:nvPicPr>
          <p:cNvPr id="65" name="Graphic 64" descr="Ice cream">
            <a:extLst>
              <a:ext uri="{FF2B5EF4-FFF2-40B4-BE49-F238E27FC236}">
                <a16:creationId xmlns:a16="http://schemas.microsoft.com/office/drawing/2014/main" id="{6563BC91-C671-1F42-B464-EB4D1747AC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16868" y="2846717"/>
            <a:ext cx="620904" cy="62090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6FE02D8-AB9A-3A46-98A5-3FC5893EE7AA}"/>
              </a:ext>
            </a:extLst>
          </p:cNvPr>
          <p:cNvSpPr txBox="1"/>
          <p:nvPr/>
        </p:nvSpPr>
        <p:spPr>
          <a:xfrm>
            <a:off x="7434418" y="2971041"/>
            <a:ext cx="196451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[Ice Cream,        ]</a:t>
            </a:r>
          </a:p>
        </p:txBody>
      </p:sp>
      <p:pic>
        <p:nvPicPr>
          <p:cNvPr id="25" name="Graphic 24" descr="Lightning bolt">
            <a:extLst>
              <a:ext uri="{FF2B5EF4-FFF2-40B4-BE49-F238E27FC236}">
                <a16:creationId xmlns:a16="http://schemas.microsoft.com/office/drawing/2014/main" id="{E1E56D3D-0587-2B4B-9FCB-87435752F4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81269" y="3905945"/>
            <a:ext cx="603892" cy="700241"/>
          </a:xfrm>
          <a:prstGeom prst="rect">
            <a:avLst/>
          </a:prstGeom>
        </p:spPr>
      </p:pic>
      <p:pic>
        <p:nvPicPr>
          <p:cNvPr id="69" name="Graphic 68" descr="Lightning bolt">
            <a:extLst>
              <a:ext uri="{FF2B5EF4-FFF2-40B4-BE49-F238E27FC236}">
                <a16:creationId xmlns:a16="http://schemas.microsoft.com/office/drawing/2014/main" id="{0967DC61-9AAD-E643-B419-210620CE2A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0518" y="3862016"/>
            <a:ext cx="603892" cy="700241"/>
          </a:xfrm>
          <a:prstGeom prst="rect">
            <a:avLst/>
          </a:prstGeom>
        </p:spPr>
      </p:pic>
      <p:pic>
        <p:nvPicPr>
          <p:cNvPr id="70" name="Graphic 69" descr="Lightning bolt">
            <a:extLst>
              <a:ext uri="{FF2B5EF4-FFF2-40B4-BE49-F238E27FC236}">
                <a16:creationId xmlns:a16="http://schemas.microsoft.com/office/drawing/2014/main" id="{D0649DC0-2EC0-2649-BC38-21E9838C93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61465" y="3860957"/>
            <a:ext cx="603892" cy="700241"/>
          </a:xfrm>
          <a:prstGeom prst="rect">
            <a:avLst/>
          </a:prstGeom>
        </p:spPr>
      </p:pic>
      <p:pic>
        <p:nvPicPr>
          <p:cNvPr id="71" name="Graphic 70" descr="Lightning bolt">
            <a:extLst>
              <a:ext uri="{FF2B5EF4-FFF2-40B4-BE49-F238E27FC236}">
                <a16:creationId xmlns:a16="http://schemas.microsoft.com/office/drawing/2014/main" id="{7F7F8DB4-F0FA-3F41-AC08-9737272C6B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29317" y="3860957"/>
            <a:ext cx="603892" cy="700241"/>
          </a:xfrm>
          <a:prstGeom prst="rect">
            <a:avLst/>
          </a:prstGeom>
        </p:spPr>
      </p:pic>
      <p:pic>
        <p:nvPicPr>
          <p:cNvPr id="72" name="Graphic 71" descr="Lightning bolt">
            <a:extLst>
              <a:ext uri="{FF2B5EF4-FFF2-40B4-BE49-F238E27FC236}">
                <a16:creationId xmlns:a16="http://schemas.microsoft.com/office/drawing/2014/main" id="{3FB35471-9892-2446-AB55-7BFE473ADF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09133" y="3860957"/>
            <a:ext cx="603892" cy="700241"/>
          </a:xfrm>
          <a:prstGeom prst="rect">
            <a:avLst/>
          </a:prstGeom>
        </p:spPr>
      </p:pic>
      <p:pic>
        <p:nvPicPr>
          <p:cNvPr id="27" name="Graphic 26" descr="Camera">
            <a:extLst>
              <a:ext uri="{FF2B5EF4-FFF2-40B4-BE49-F238E27FC236}">
                <a16:creationId xmlns:a16="http://schemas.microsoft.com/office/drawing/2014/main" id="{15ECA3AD-BE06-484C-8DF7-A237E8130A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11875" y="2511357"/>
            <a:ext cx="503319" cy="503319"/>
          </a:xfrm>
          <a:prstGeom prst="rect">
            <a:avLst/>
          </a:prstGeom>
        </p:spPr>
      </p:pic>
      <p:pic>
        <p:nvPicPr>
          <p:cNvPr id="73" name="Graphic 72" descr="Apple">
            <a:extLst>
              <a:ext uri="{FF2B5EF4-FFF2-40B4-BE49-F238E27FC236}">
                <a16:creationId xmlns:a16="http://schemas.microsoft.com/office/drawing/2014/main" id="{F9CDE447-E223-6E4D-AB1F-7FAF7C239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6335" y="3182843"/>
            <a:ext cx="540815" cy="54081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26BC0DB-68F6-B642-9CA4-02B49801D8F5}"/>
              </a:ext>
            </a:extLst>
          </p:cNvPr>
          <p:cNvSpPr txBox="1"/>
          <p:nvPr/>
        </p:nvSpPr>
        <p:spPr>
          <a:xfrm>
            <a:off x="670137" y="3292508"/>
            <a:ext cx="16369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[Apple,          ]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B6FAC9C-F4BC-3849-A7A0-0E6F23C383F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14654" y="4615181"/>
            <a:ext cx="441044" cy="393577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00250D4F-D9FD-A74C-BBF4-17BAB3B9764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99614" y="4648086"/>
            <a:ext cx="475097" cy="4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1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Risk assessment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C5AC8-C80C-234E-9DE2-B04DE09E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Likelihood of machine learning system attack depends in part on: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Attacker’s motivation, goal or intent (Attacker’s Purpose)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Attacker’s knowledge of models used:  White, Grey, Black Box</a:t>
            </a:r>
          </a:p>
          <a:p>
            <a:pPr lvl="2"/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Does not reflect complexity of attack 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Skills required to develop attack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Level of access to machine learning pipeline 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Type of attack: Poisoning vs Evasion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Evaluating these things helps identify potential threat actors</a:t>
            </a:r>
          </a:p>
          <a:p>
            <a:pPr lvl="1"/>
            <a:endParaRPr lang="en-US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387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esk with stethoscope and computer keyboard">
            <a:extLst>
              <a:ext uri="{FF2B5EF4-FFF2-40B4-BE49-F238E27FC236}">
                <a16:creationId xmlns:a16="http://schemas.microsoft.com/office/drawing/2014/main" id="{219C4E74-014E-421C-A6A5-C527F19AC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Evasion Case Study :  medical image tampering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228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D7E9C5D-E993-074E-A911-7DD978A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Helvetica Neue Light" panose="02000403000000020004" pitchFamily="2" charset="0"/>
                <a:ea typeface="Helvetica Neue Light" panose="02000403000000020004" pitchFamily="2" charset="0"/>
              </a:rPr>
              <a:t>Attacks: Adversarial inputs to Medical Imaging Fraud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7C76D296-3E27-9F4A-96E6-1081DC21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en-AU" sz="1900">
                <a:latin typeface="Helvetica Neue Light" panose="02000403000000020004" pitchFamily="2" charset="0"/>
                <a:ea typeface="Helvetica Neue Light" panose="02000403000000020004" pitchFamily="2" charset="0"/>
              </a:rPr>
              <a:t>Medical images can be perturbed to change a negative to positive diagnosis of disease (e.g. Diabetic Retinopathy)</a:t>
            </a:r>
          </a:p>
          <a:p>
            <a:r>
              <a:rPr lang="en-AU" sz="190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seen as a more plausible attack as there is motivation of fraud on the part of doctors or technicians to do this</a:t>
            </a:r>
          </a:p>
          <a:p>
            <a:r>
              <a:rPr lang="en-AU" sz="1900">
                <a:latin typeface="Helvetica Neue Light" panose="02000403000000020004" pitchFamily="2" charset="0"/>
                <a:ea typeface="Helvetica Neue Light" panose="02000403000000020004" pitchFamily="2" charset="0"/>
              </a:rPr>
              <a:t>Specific attack will depend on knowledge of diagnostic model</a:t>
            </a:r>
          </a:p>
          <a:p>
            <a:r>
              <a:rPr lang="en-AU" sz="1900">
                <a:latin typeface="Helvetica Neue Light" panose="02000403000000020004" pitchFamily="2" charset="0"/>
                <a:ea typeface="Helvetica Neue Light" panose="02000403000000020004" pitchFamily="2" charset="0"/>
              </a:rPr>
              <a:t>May be simpler ways of achieving same outcome</a:t>
            </a:r>
          </a:p>
          <a:p>
            <a:pPr lvl="1"/>
            <a:endParaRPr lang="en-US" sz="19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19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photo, fruit, orange, sitting&#10;&#10;Description automatically generated">
            <a:extLst>
              <a:ext uri="{FF2B5EF4-FFF2-40B4-BE49-F238E27FC236}">
                <a16:creationId xmlns:a16="http://schemas.microsoft.com/office/drawing/2014/main" id="{D70B86F9-9570-F24B-8C9A-3CA8D90B3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79" b="3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3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Medical imaging Persona non grata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C5AC8-C80C-234E-9DE2-B04DE09E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Threat actor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Technician, Doctor, Medical Specialist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Purpose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Change diagnosis based on image analysis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Target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 Patient medical image analysis by neural network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Action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 Perturbed image to cause neural network to misclassify image</a:t>
            </a:r>
          </a:p>
          <a:p>
            <a:pPr lvl="2"/>
            <a:r>
              <a:rPr lang="en-US" sz="2200" b="1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Skills required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High – knowledge of machine learning model in use or ability to create an attack based on black box access to model</a:t>
            </a:r>
          </a:p>
          <a:p>
            <a:pPr lvl="2"/>
            <a:r>
              <a:rPr lang="en-US" sz="2200" b="1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Resources needed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Access to image, access to model being used either as white or black box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Result of the action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Misclassification of image changing a diagnosis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Impact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Malicious attack on patient or defrauding health payment agencies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Threat type</a:t>
            </a:r>
            <a:r>
              <a:rPr lang="en-US" sz="2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Integrity</a:t>
            </a:r>
          </a:p>
        </p:txBody>
      </p:sp>
    </p:spTree>
    <p:extLst>
      <p:ext uri="{BB962C8B-B14F-4D97-AF65-F5344CB8AC3E}">
        <p14:creationId xmlns:p14="http://schemas.microsoft.com/office/powerpoint/2010/main" val="110623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Threat risk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C5AC8-C80C-234E-9DE2-B04DE09E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Threat actors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Don’t need to be sophisticated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May be hard to detect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Can use AI to create sophisticated attacks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Although the threat is possible, there are probably simpler ways of achieving the same result i.e. direct manipulation or substitution of the image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Skills needed are high and access to underlying technology is also required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Mitigation could also be straightforward e.g. digital signature of images produced by the machine to alert to tampering</a:t>
            </a:r>
          </a:p>
          <a:p>
            <a:endParaRPr lang="en-US" sz="240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23992" lvl="1" indent="0">
              <a:buNone/>
            </a:pPr>
            <a:endParaRPr lang="en-US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17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AU" dirty="0"/>
              <a:t>Understand 3 things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D703DF-DAD7-4FC7-9656-951876DB6A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037377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001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Attacks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E72565-1154-AB46-BC7A-56920E22F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Attacks on AI-based cybersecurity products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Spam detection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Phishing detection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Malware detection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intrusion detection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Threat detection</a:t>
            </a:r>
          </a:p>
          <a:p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Attacks on autonomous cars and cars with AI-driving assistance features</a:t>
            </a:r>
          </a:p>
          <a:p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Medical decision support systems</a:t>
            </a:r>
          </a:p>
          <a:p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Privacy attacks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Inference attacks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Personally identifiable information extraction from models</a:t>
            </a:r>
          </a:p>
          <a:p>
            <a:pPr lvl="1"/>
            <a:r>
              <a:rPr lang="en-US" sz="19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 stealing: Reproduction of model itself</a:t>
            </a:r>
          </a:p>
          <a:p>
            <a:endParaRPr lang="en-US" sz="190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190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0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General defenses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E72565-1154-AB46-BC7A-56920E22F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Protection of entire system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Limit access to detailed information from model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Limit number of queries if possible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Training models with adversarial inputs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Modification of inputs to filter out perturbations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Don’t rely solely on AI</a:t>
            </a:r>
          </a:p>
          <a:p>
            <a:r>
              <a:rPr lang="en-US" sz="24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Human-in-the-loop</a:t>
            </a:r>
          </a:p>
          <a:p>
            <a:endParaRPr lang="en-US" sz="240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623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6026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is AI?</a:t>
            </a:r>
          </a:p>
        </p:txBody>
      </p:sp>
      <p:pic>
        <p:nvPicPr>
          <p:cNvPr id="17" name="Content Placeholder 16" descr="Database">
            <a:extLst>
              <a:ext uri="{FF2B5EF4-FFF2-40B4-BE49-F238E27FC236}">
                <a16:creationId xmlns:a16="http://schemas.microsoft.com/office/drawing/2014/main" id="{CB2BC054-71A4-1D4E-83F0-B25E9799C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9543" y="4279832"/>
            <a:ext cx="603547" cy="603547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1ACBF-7B36-C145-8C0D-8DCB081C251B}"/>
              </a:ext>
            </a:extLst>
          </p:cNvPr>
          <p:cNvSpPr/>
          <p:nvPr/>
        </p:nvSpPr>
        <p:spPr>
          <a:xfrm>
            <a:off x="862352" y="4141940"/>
            <a:ext cx="10290341" cy="91416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9E99C5-87F5-7C47-A535-025ECAE72754}"/>
              </a:ext>
            </a:extLst>
          </p:cNvPr>
          <p:cNvSpPr/>
          <p:nvPr/>
        </p:nvSpPr>
        <p:spPr>
          <a:xfrm>
            <a:off x="862351" y="2619911"/>
            <a:ext cx="2064236" cy="149378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Natural Language Processing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0E096B-28F9-5D41-A22D-70F83D3C9A5C}"/>
              </a:ext>
            </a:extLst>
          </p:cNvPr>
          <p:cNvSpPr/>
          <p:nvPr/>
        </p:nvSpPr>
        <p:spPr>
          <a:xfrm>
            <a:off x="3024348" y="2619909"/>
            <a:ext cx="1164008" cy="14937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Speech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8EE57F-E4D6-0947-978D-7574DE6764F6}"/>
              </a:ext>
            </a:extLst>
          </p:cNvPr>
          <p:cNvSpPr/>
          <p:nvPr/>
        </p:nvSpPr>
        <p:spPr>
          <a:xfrm>
            <a:off x="4252844" y="2619909"/>
            <a:ext cx="1237411" cy="14937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Expert Systems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789744-81E8-0D42-BC6C-07C5E47C902A}"/>
              </a:ext>
            </a:extLst>
          </p:cNvPr>
          <p:cNvSpPr/>
          <p:nvPr/>
        </p:nvSpPr>
        <p:spPr>
          <a:xfrm>
            <a:off x="5556634" y="2619876"/>
            <a:ext cx="2064236" cy="14937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Planning, Scheduling, Optimization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18351F-9278-314B-A296-0F62C94DC931}"/>
              </a:ext>
            </a:extLst>
          </p:cNvPr>
          <p:cNvSpPr/>
          <p:nvPr/>
        </p:nvSpPr>
        <p:spPr>
          <a:xfrm>
            <a:off x="7687248" y="2615579"/>
            <a:ext cx="1334829" cy="149378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Robotics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0F4F7E-E055-B447-B8D4-553B93D5E137}"/>
              </a:ext>
            </a:extLst>
          </p:cNvPr>
          <p:cNvSpPr/>
          <p:nvPr/>
        </p:nvSpPr>
        <p:spPr>
          <a:xfrm>
            <a:off x="9088457" y="2615579"/>
            <a:ext cx="2064236" cy="14937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endParaRPr lang="en-US" sz="1351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Vision</a:t>
            </a:r>
          </a:p>
        </p:txBody>
      </p:sp>
      <p:pic>
        <p:nvPicPr>
          <p:cNvPr id="14" name="Picture 13" descr="A picture containing window, mirror&#10;&#10;Description automatically generated">
            <a:extLst>
              <a:ext uri="{FF2B5EF4-FFF2-40B4-BE49-F238E27FC236}">
                <a16:creationId xmlns:a16="http://schemas.microsoft.com/office/drawing/2014/main" id="{DEA1BCD6-B62A-3240-A5BA-6EA14295F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799" y="5231127"/>
            <a:ext cx="963835" cy="679248"/>
          </a:xfrm>
          <a:prstGeom prst="rect">
            <a:avLst/>
          </a:prstGeom>
          <a:noFill/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AD2ADB5-756E-984E-B44E-347B6A1A79D1}"/>
              </a:ext>
            </a:extLst>
          </p:cNvPr>
          <p:cNvSpPr/>
          <p:nvPr/>
        </p:nvSpPr>
        <p:spPr>
          <a:xfrm>
            <a:off x="862351" y="5138137"/>
            <a:ext cx="10290341" cy="91416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8A9955B-08F1-B743-8345-718243A74C92}"/>
              </a:ext>
            </a:extLst>
          </p:cNvPr>
          <p:cNvSpPr txBox="1">
            <a:spLocks/>
          </p:cNvSpPr>
          <p:nvPr/>
        </p:nvSpPr>
        <p:spPr>
          <a:xfrm>
            <a:off x="581194" y="1386847"/>
            <a:ext cx="11029615" cy="1356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 underpins most of AI now but there are still elements of AI that do not use machine learning</a:t>
            </a:r>
            <a:endParaRPr lang="en-US" sz="20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1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20" name="Graphic 19" descr="Brain in head">
            <a:extLst>
              <a:ext uri="{FF2B5EF4-FFF2-40B4-BE49-F238E27FC236}">
                <a16:creationId xmlns:a16="http://schemas.microsoft.com/office/drawing/2014/main" id="{6EE37E56-AD9C-344B-8C45-63034DE78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2844" y="2695124"/>
            <a:ext cx="556517" cy="556517"/>
          </a:xfrm>
          <a:prstGeom prst="rect">
            <a:avLst/>
          </a:prstGeom>
        </p:spPr>
      </p:pic>
      <p:pic>
        <p:nvPicPr>
          <p:cNvPr id="24" name="Graphic 23" descr="Robot">
            <a:extLst>
              <a:ext uri="{FF2B5EF4-FFF2-40B4-BE49-F238E27FC236}">
                <a16:creationId xmlns:a16="http://schemas.microsoft.com/office/drawing/2014/main" id="{11B3F0D9-3E71-984A-8AA6-1EC750A0E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1286" y="2652189"/>
            <a:ext cx="613377" cy="613377"/>
          </a:xfrm>
          <a:prstGeom prst="rect">
            <a:avLst/>
          </a:prstGeom>
        </p:spPr>
      </p:pic>
      <p:pic>
        <p:nvPicPr>
          <p:cNvPr id="26" name="Graphic 25" descr="Image">
            <a:extLst>
              <a:ext uri="{FF2B5EF4-FFF2-40B4-BE49-F238E27FC236}">
                <a16:creationId xmlns:a16="http://schemas.microsoft.com/office/drawing/2014/main" id="{D0507B28-2DE1-D644-B6F5-6423B114BA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9712" y="2674188"/>
            <a:ext cx="580621" cy="580621"/>
          </a:xfrm>
          <a:prstGeom prst="rect">
            <a:avLst/>
          </a:prstGeom>
        </p:spPr>
      </p:pic>
      <p:pic>
        <p:nvPicPr>
          <p:cNvPr id="28" name="Graphic 27" descr="Monthly calendar">
            <a:extLst>
              <a:ext uri="{FF2B5EF4-FFF2-40B4-BE49-F238E27FC236}">
                <a16:creationId xmlns:a16="http://schemas.microsoft.com/office/drawing/2014/main" id="{D13979CF-F7C7-BE40-8DE0-54DBAFF61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87391" y="2673440"/>
            <a:ext cx="501277" cy="501277"/>
          </a:xfrm>
          <a:prstGeom prst="rect">
            <a:avLst/>
          </a:prstGeom>
        </p:spPr>
      </p:pic>
      <p:pic>
        <p:nvPicPr>
          <p:cNvPr id="30" name="Graphic 29" descr="Customer review">
            <a:extLst>
              <a:ext uri="{FF2B5EF4-FFF2-40B4-BE49-F238E27FC236}">
                <a16:creationId xmlns:a16="http://schemas.microsoft.com/office/drawing/2014/main" id="{1AB99156-709B-7040-AF1C-F96DD47221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49153" y="2744782"/>
            <a:ext cx="539271" cy="539271"/>
          </a:xfrm>
          <a:prstGeom prst="rect">
            <a:avLst/>
          </a:prstGeom>
        </p:spPr>
      </p:pic>
      <p:pic>
        <p:nvPicPr>
          <p:cNvPr id="32" name="Graphic 31" descr="Document">
            <a:extLst>
              <a:ext uri="{FF2B5EF4-FFF2-40B4-BE49-F238E27FC236}">
                <a16:creationId xmlns:a16="http://schemas.microsoft.com/office/drawing/2014/main" id="{79A7930E-70C4-8947-8C54-A7C9F1D1B6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2833" y="2723246"/>
            <a:ext cx="553292" cy="55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4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AE177B-5477-1C4A-BAB3-1E6728F8D6B0}"/>
              </a:ext>
            </a:extLst>
          </p:cNvPr>
          <p:cNvSpPr/>
          <p:nvPr/>
        </p:nvSpPr>
        <p:spPr>
          <a:xfrm>
            <a:off x="5557061" y="2473504"/>
            <a:ext cx="1342768" cy="19109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Labels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[Pizza, Hot Dog, Apple, Grapes]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C6AEF-0A30-9948-A4FA-0A6D4507F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234" y="2527652"/>
            <a:ext cx="19794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Training Images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7D44C8C-4328-6442-8813-F9A8EA91A896}"/>
              </a:ext>
            </a:extLst>
          </p:cNvPr>
          <p:cNvSpPr/>
          <p:nvPr/>
        </p:nvSpPr>
        <p:spPr bwMode="auto">
          <a:xfrm>
            <a:off x="2412259" y="2473504"/>
            <a:ext cx="2215815" cy="19109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1823D7-9310-1141-8A0B-E628EA209DC6}"/>
              </a:ext>
            </a:extLst>
          </p:cNvPr>
          <p:cNvSpPr/>
          <p:nvPr/>
        </p:nvSpPr>
        <p:spPr>
          <a:xfrm>
            <a:off x="7409441" y="2584091"/>
            <a:ext cx="1342768" cy="5426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Training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D7E9C5D-E993-074E-A911-7DD978A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8"/>
            <a:ext cx="11029616" cy="4821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 pipeline: Training</a:t>
            </a:r>
          </a:p>
        </p:txBody>
      </p:sp>
      <p:pic>
        <p:nvPicPr>
          <p:cNvPr id="33" name="Picture 32" descr="A picture containing window, mirror&#10;&#10;Description automatically generated">
            <a:extLst>
              <a:ext uri="{FF2B5EF4-FFF2-40B4-BE49-F238E27FC236}">
                <a16:creationId xmlns:a16="http://schemas.microsoft.com/office/drawing/2014/main" id="{43AF66D8-BF0A-6440-A787-66FCB13D2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043" y="2774800"/>
            <a:ext cx="1714244" cy="1208088"/>
          </a:xfrm>
          <a:prstGeom prst="rect">
            <a:avLst/>
          </a:prstGeom>
          <a:noFill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B0EE2D-1909-C841-8C63-228E798F9075}"/>
              </a:ext>
            </a:extLst>
          </p:cNvPr>
          <p:cNvSpPr/>
          <p:nvPr/>
        </p:nvSpPr>
        <p:spPr>
          <a:xfrm>
            <a:off x="690464" y="3016748"/>
            <a:ext cx="1524000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Collection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3E1897-D0AE-6E49-A6A2-83A9862392C2}"/>
              </a:ext>
            </a:extLst>
          </p:cNvPr>
          <p:cNvGrpSpPr/>
          <p:nvPr/>
        </p:nvGrpSpPr>
        <p:grpSpPr>
          <a:xfrm>
            <a:off x="2757647" y="2983902"/>
            <a:ext cx="1476028" cy="1217655"/>
            <a:chOff x="2068235" y="2237926"/>
            <a:chExt cx="1107021" cy="913241"/>
          </a:xfrm>
          <a:solidFill>
            <a:schemeClr val="bg1"/>
          </a:solidFill>
        </p:grpSpPr>
        <p:pic>
          <p:nvPicPr>
            <p:cNvPr id="3" name="Graphic 2" descr="Pizza">
              <a:extLst>
                <a:ext uri="{FF2B5EF4-FFF2-40B4-BE49-F238E27FC236}">
                  <a16:creationId xmlns:a16="http://schemas.microsoft.com/office/drawing/2014/main" id="{A5EF79AC-F14E-0643-8D4E-FDB745DEB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8235" y="2257219"/>
              <a:ext cx="405611" cy="405611"/>
            </a:xfrm>
            <a:prstGeom prst="rect">
              <a:avLst/>
            </a:prstGeom>
          </p:spPr>
        </p:pic>
        <p:pic>
          <p:nvPicPr>
            <p:cNvPr id="10" name="Graphic 9" descr="Hot dog">
              <a:extLst>
                <a:ext uri="{FF2B5EF4-FFF2-40B4-BE49-F238E27FC236}">
                  <a16:creationId xmlns:a16="http://schemas.microsoft.com/office/drawing/2014/main" id="{2BBC0195-87A1-6B48-BDF1-31BAF158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43451" y="2237926"/>
              <a:ext cx="405611" cy="405611"/>
            </a:xfrm>
            <a:prstGeom prst="rect">
              <a:avLst/>
            </a:prstGeom>
          </p:spPr>
        </p:pic>
        <p:pic>
          <p:nvPicPr>
            <p:cNvPr id="13" name="Graphic 12" descr="Apple">
              <a:extLst>
                <a:ext uri="{FF2B5EF4-FFF2-40B4-BE49-F238E27FC236}">
                  <a16:creationId xmlns:a16="http://schemas.microsoft.com/office/drawing/2014/main" id="{4A36267B-EB73-C746-A229-BD824E949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68235" y="2736833"/>
              <a:ext cx="405611" cy="405611"/>
            </a:xfrm>
            <a:prstGeom prst="rect">
              <a:avLst/>
            </a:prstGeom>
          </p:spPr>
        </p:pic>
        <p:pic>
          <p:nvPicPr>
            <p:cNvPr id="16" name="Graphic 15" descr="Grapes">
              <a:extLst>
                <a:ext uri="{FF2B5EF4-FFF2-40B4-BE49-F238E27FC236}">
                  <a16:creationId xmlns:a16="http://schemas.microsoft.com/office/drawing/2014/main" id="{15925ED5-871F-4F43-B2F3-80078D34B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69645" y="2745556"/>
              <a:ext cx="405611" cy="405611"/>
            </a:xfrm>
            <a:prstGeom prst="rect">
              <a:avLst/>
            </a:prstGeom>
          </p:spPr>
        </p:pic>
      </p:grpSp>
      <p:pic>
        <p:nvPicPr>
          <p:cNvPr id="29" name="Graphic 28" descr="Add">
            <a:extLst>
              <a:ext uri="{FF2B5EF4-FFF2-40B4-BE49-F238E27FC236}">
                <a16:creationId xmlns:a16="http://schemas.microsoft.com/office/drawing/2014/main" id="{50D91E8B-F252-D945-B785-87805432A1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5869" y="3185050"/>
            <a:ext cx="499484" cy="499484"/>
          </a:xfrm>
          <a:prstGeom prst="rect">
            <a:avLst/>
          </a:prstGeom>
        </p:spPr>
      </p:pic>
      <p:pic>
        <p:nvPicPr>
          <p:cNvPr id="35" name="Graphic 34" descr="Line arrow: Straight">
            <a:extLst>
              <a:ext uri="{FF2B5EF4-FFF2-40B4-BE49-F238E27FC236}">
                <a16:creationId xmlns:a16="http://schemas.microsoft.com/office/drawing/2014/main" id="{D329AEED-8761-8A45-A987-F86D6B5BEA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7332809" y="2971799"/>
            <a:ext cx="1854615" cy="914400"/>
          </a:xfrm>
          <a:prstGeom prst="rect">
            <a:avLst/>
          </a:prstGeom>
        </p:spPr>
      </p:pic>
      <p:pic>
        <p:nvPicPr>
          <p:cNvPr id="37" name="Graphic 36" descr="Line arrow: Rotate right">
            <a:extLst>
              <a:ext uri="{FF2B5EF4-FFF2-40B4-BE49-F238E27FC236}">
                <a16:creationId xmlns:a16="http://schemas.microsoft.com/office/drawing/2014/main" id="{F89ADE3F-EC87-6F41-9F0F-D3F5040E3F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8832584">
            <a:off x="10652550" y="3599004"/>
            <a:ext cx="914400" cy="914400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E717083-1112-8D47-9108-5F6AC2EBF8FE}"/>
              </a:ext>
            </a:extLst>
          </p:cNvPr>
          <p:cNvSpPr/>
          <p:nvPr/>
        </p:nvSpPr>
        <p:spPr>
          <a:xfrm>
            <a:off x="9620675" y="5403295"/>
            <a:ext cx="1714244" cy="54268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Re-training</a:t>
            </a:r>
          </a:p>
        </p:txBody>
      </p:sp>
      <p:pic>
        <p:nvPicPr>
          <p:cNvPr id="32" name="Graphic 31" descr="Ice cream">
            <a:extLst>
              <a:ext uri="{FF2B5EF4-FFF2-40B4-BE49-F238E27FC236}">
                <a16:creationId xmlns:a16="http://schemas.microsoft.com/office/drawing/2014/main" id="{5039872E-FE98-5948-B2FA-543F604D2F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109750" y="4479135"/>
            <a:ext cx="620904" cy="6209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AF8D9E-E4EB-6F40-BA04-DD666E67FA8B}"/>
              </a:ext>
            </a:extLst>
          </p:cNvPr>
          <p:cNvSpPr txBox="1"/>
          <p:nvPr/>
        </p:nvSpPr>
        <p:spPr>
          <a:xfrm>
            <a:off x="9187424" y="4601337"/>
            <a:ext cx="1964512" cy="37965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[Ice Cream,        ]</a:t>
            </a:r>
          </a:p>
        </p:txBody>
      </p:sp>
    </p:spTree>
    <p:extLst>
      <p:ext uri="{BB962C8B-B14F-4D97-AF65-F5344CB8AC3E}">
        <p14:creationId xmlns:p14="http://schemas.microsoft.com/office/powerpoint/2010/main" val="346998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8" grpId="0" animBg="1"/>
      <p:bldP spid="41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96484DC-25AF-574F-9FFB-9FE8C6E03725}"/>
              </a:ext>
            </a:extLst>
          </p:cNvPr>
          <p:cNvSpPr/>
          <p:nvPr/>
        </p:nvSpPr>
        <p:spPr>
          <a:xfrm>
            <a:off x="6576665" y="3733558"/>
            <a:ext cx="1714244" cy="48211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Classification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1F76C851-FBF4-6146-90C0-8F731501F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126" y="4330643"/>
            <a:ext cx="1380891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Test Image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D7E9C5D-E993-074E-A911-7DD978A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8"/>
            <a:ext cx="11029616" cy="4821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 learning pipeline: testing/prediction</a:t>
            </a:r>
          </a:p>
        </p:txBody>
      </p:sp>
      <p:pic>
        <p:nvPicPr>
          <p:cNvPr id="34" name="Picture 33" descr="A picture containing window, mirror&#10;&#10;Description automatically generated">
            <a:extLst>
              <a:ext uri="{FF2B5EF4-FFF2-40B4-BE49-F238E27FC236}">
                <a16:creationId xmlns:a16="http://schemas.microsoft.com/office/drawing/2014/main" id="{BCC8D846-3BC2-4846-BE95-6531E640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446" y="3429000"/>
            <a:ext cx="1714244" cy="1208088"/>
          </a:xfrm>
          <a:prstGeom prst="rect">
            <a:avLst/>
          </a:prstGeom>
          <a:noFill/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AB2C5E7E-D15C-A544-B614-A439C4FA9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117" y="3771107"/>
            <a:ext cx="822661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Apple</a:t>
            </a:r>
          </a:p>
        </p:txBody>
      </p:sp>
      <p:pic>
        <p:nvPicPr>
          <p:cNvPr id="42" name="Graphic 41" descr="Apple">
            <a:extLst>
              <a:ext uri="{FF2B5EF4-FFF2-40B4-BE49-F238E27FC236}">
                <a16:creationId xmlns:a16="http://schemas.microsoft.com/office/drawing/2014/main" id="{4B7FD675-6355-B747-851A-42BFC4A9D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5377" y="3674862"/>
            <a:ext cx="540815" cy="540815"/>
          </a:xfrm>
          <a:prstGeom prst="rect">
            <a:avLst/>
          </a:prstGeom>
        </p:spPr>
      </p:pic>
      <p:pic>
        <p:nvPicPr>
          <p:cNvPr id="43" name="Graphic 42" descr="Line arrow: Straight">
            <a:extLst>
              <a:ext uri="{FF2B5EF4-FFF2-40B4-BE49-F238E27FC236}">
                <a16:creationId xmlns:a16="http://schemas.microsoft.com/office/drawing/2014/main" id="{762C284D-38E0-8E4E-8F7E-605D85F60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837299" y="3704809"/>
            <a:ext cx="807797" cy="667124"/>
          </a:xfrm>
          <a:prstGeom prst="rect">
            <a:avLst/>
          </a:prstGeom>
        </p:spPr>
      </p:pic>
      <p:pic>
        <p:nvPicPr>
          <p:cNvPr id="44" name="Graphic 43" descr="Line arrow: Straight">
            <a:extLst>
              <a:ext uri="{FF2B5EF4-FFF2-40B4-BE49-F238E27FC236}">
                <a16:creationId xmlns:a16="http://schemas.microsoft.com/office/drawing/2014/main" id="{A453815D-FC5C-1A4F-9796-E21386BE4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613522" y="3674861"/>
            <a:ext cx="807797" cy="667124"/>
          </a:xfrm>
          <a:prstGeom prst="rect">
            <a:avLst/>
          </a:prstGeom>
        </p:spPr>
      </p:pic>
      <p:pic>
        <p:nvPicPr>
          <p:cNvPr id="45" name="Graphic 44" descr="Line arrow: Straight">
            <a:extLst>
              <a:ext uri="{FF2B5EF4-FFF2-40B4-BE49-F238E27FC236}">
                <a16:creationId xmlns:a16="http://schemas.microsoft.com/office/drawing/2014/main" id="{08D87ED1-4326-8049-A2E0-ED1C06908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438487" y="3637601"/>
            <a:ext cx="807797" cy="6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8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CC229-FC81-E343-9749-976FB347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AI Risks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C5AC8-C80C-234E-9DE2-B04DE09E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AI attack surface is massive and growing. </a:t>
            </a:r>
          </a:p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As AI becomes more embedded in critical infrastructure and cyber-physical systems, it becomes an increasingly vulnerable to attack</a:t>
            </a:r>
          </a:p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Although attacks on AI have been known for some time, threats are largely ignored</a:t>
            </a:r>
          </a:p>
          <a:p>
            <a:pPr lvl="1"/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Our understanding of threat models of AI is poor</a:t>
            </a:r>
          </a:p>
          <a:p>
            <a:pPr lvl="1"/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AI is usually a “black box” and so attacks are hard to detect</a:t>
            </a:r>
          </a:p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There has been a focus on weaknesses of machine learning and AI without credible threats that would exploit them</a:t>
            </a:r>
          </a:p>
          <a:p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changing as machine learning is increasingly used in cybersecurity defense</a:t>
            </a:r>
          </a:p>
          <a:p>
            <a:pPr lvl="1"/>
            <a:r>
              <a:rPr lang="en-US" sz="220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Spam, phishing, network intrusion, AV, threat detection, vulnerability scanning</a:t>
            </a:r>
          </a:p>
        </p:txBody>
      </p:sp>
    </p:spTree>
    <p:extLst>
      <p:ext uri="{BB962C8B-B14F-4D97-AF65-F5344CB8AC3E}">
        <p14:creationId xmlns:p14="http://schemas.microsoft.com/office/powerpoint/2010/main" val="169986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BE7B637F-632C-C14F-9ADF-B085A595253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noFill/>
          </a:ln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ABBD-4B72-244D-846E-21A5CE7B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918" y="1600201"/>
            <a:ext cx="10345882" cy="4525963"/>
          </a:xfrm>
          <a:solidFill>
            <a:schemeClr val="tx1"/>
          </a:solidFill>
          <a:ln>
            <a:noFill/>
          </a:ln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 dirty="0">
                <a:solidFill>
                  <a:schemeClr val="bg1"/>
                </a:solidFill>
              </a:rPr>
              <a:t>y = f(</a:t>
            </a:r>
            <a:r>
              <a:rPr lang="en-US" altLang="en-US" sz="6000" b="1" dirty="0">
                <a:solidFill>
                  <a:schemeClr val="bg1"/>
                </a:solidFill>
              </a:rPr>
              <a:t>x</a:t>
            </a:r>
            <a:r>
              <a:rPr lang="en-US" altLang="en-US" sz="6000" dirty="0">
                <a:solidFill>
                  <a:schemeClr val="bg1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br>
              <a:rPr lang="en-US" altLang="en-US" dirty="0"/>
            </a:br>
            <a:endParaRPr lang="en-US" altLang="en-US" dirty="0"/>
          </a:p>
          <a:p>
            <a:r>
              <a:rPr lang="en-US" altLang="en-US" sz="2400" b="1" dirty="0">
                <a:solidFill>
                  <a:schemeClr val="bg1"/>
                </a:solidFill>
              </a:rPr>
              <a:t>Training: </a:t>
            </a:r>
            <a:r>
              <a:rPr lang="en-US" altLang="en-US" sz="2400" dirty="0">
                <a:solidFill>
                  <a:schemeClr val="bg1"/>
                </a:solidFill>
              </a:rPr>
              <a:t>given a </a:t>
            </a:r>
            <a:r>
              <a:rPr lang="en-US" altLang="en-US" sz="2400" i="1" dirty="0">
                <a:solidFill>
                  <a:schemeClr val="bg1"/>
                </a:solidFill>
              </a:rPr>
              <a:t>training set </a:t>
            </a:r>
            <a:r>
              <a:rPr lang="en-US" altLang="en-US" sz="2400" dirty="0">
                <a:solidFill>
                  <a:schemeClr val="bg1"/>
                </a:solidFill>
              </a:rPr>
              <a:t>of labeled examples</a:t>
            </a:r>
            <a:r>
              <a:rPr lang="en-US" altLang="en-US" sz="2400" i="1" dirty="0">
                <a:solidFill>
                  <a:schemeClr val="bg1"/>
                </a:solidFill>
              </a:rPr>
              <a:t> </a:t>
            </a:r>
            <a:r>
              <a:rPr lang="en-US" altLang="en-US" sz="2400" dirty="0">
                <a:solidFill>
                  <a:schemeClr val="bg1"/>
                </a:solidFill>
              </a:rPr>
              <a:t>{(</a:t>
            </a:r>
            <a:r>
              <a:rPr lang="en-US" altLang="en-US" sz="2400" b="1" dirty="0">
                <a:solidFill>
                  <a:schemeClr val="bg1"/>
                </a:solidFill>
              </a:rPr>
              <a:t>x</a:t>
            </a:r>
            <a:r>
              <a:rPr lang="en-US" altLang="en-US" sz="2400" baseline="-25000" dirty="0">
                <a:solidFill>
                  <a:schemeClr val="bg1"/>
                </a:solidFill>
              </a:rPr>
              <a:t>1</a:t>
            </a:r>
            <a:r>
              <a:rPr lang="en-US" altLang="en-US" sz="2400" dirty="0">
                <a:solidFill>
                  <a:schemeClr val="bg1"/>
                </a:solidFill>
              </a:rPr>
              <a:t>,y</a:t>
            </a:r>
            <a:r>
              <a:rPr lang="en-US" altLang="en-US" sz="2400" baseline="-25000" dirty="0">
                <a:solidFill>
                  <a:schemeClr val="bg1"/>
                </a:solidFill>
              </a:rPr>
              <a:t>1</a:t>
            </a:r>
            <a:r>
              <a:rPr lang="en-US" altLang="en-US" sz="2400" dirty="0">
                <a:solidFill>
                  <a:schemeClr val="bg1"/>
                </a:solidFill>
              </a:rPr>
              <a:t>), …, (</a:t>
            </a:r>
            <a:r>
              <a:rPr lang="en-US" altLang="en-US" sz="2400" b="1" dirty="0" err="1">
                <a:solidFill>
                  <a:schemeClr val="bg1"/>
                </a:solidFill>
              </a:rPr>
              <a:t>x</a:t>
            </a:r>
            <a:r>
              <a:rPr lang="en-US" altLang="en-US" sz="2400" baseline="-25000" dirty="0" err="1">
                <a:solidFill>
                  <a:schemeClr val="bg1"/>
                </a:solidFill>
              </a:rPr>
              <a:t>n</a:t>
            </a:r>
            <a:r>
              <a:rPr lang="en-US" altLang="en-US" sz="2400" dirty="0" err="1">
                <a:solidFill>
                  <a:schemeClr val="bg1"/>
                </a:solidFill>
              </a:rPr>
              <a:t>,y</a:t>
            </a:r>
            <a:r>
              <a:rPr lang="en-US" altLang="en-US" sz="2400" baseline="-25000" dirty="0" err="1">
                <a:solidFill>
                  <a:schemeClr val="bg1"/>
                </a:solidFill>
              </a:rPr>
              <a:t>n</a:t>
            </a:r>
            <a:r>
              <a:rPr lang="en-US" altLang="en-US" sz="2400" dirty="0">
                <a:solidFill>
                  <a:schemeClr val="bg1"/>
                </a:solidFill>
              </a:rPr>
              <a:t>)}, estimate the prediction function f by minimizing the prediction error (cost) on the training set</a:t>
            </a:r>
          </a:p>
          <a:p>
            <a:r>
              <a:rPr lang="en-US" altLang="en-US" sz="2400" b="1" dirty="0">
                <a:solidFill>
                  <a:schemeClr val="bg1"/>
                </a:solidFill>
              </a:rPr>
              <a:t>Testing:</a:t>
            </a:r>
            <a:r>
              <a:rPr lang="en-US" altLang="en-US" sz="2400" dirty="0">
                <a:solidFill>
                  <a:schemeClr val="bg1"/>
                </a:solidFill>
              </a:rPr>
              <a:t> apply f to a never before seen </a:t>
            </a:r>
            <a:r>
              <a:rPr lang="en-US" altLang="en-US" sz="2400" i="1" dirty="0">
                <a:solidFill>
                  <a:schemeClr val="bg1"/>
                </a:solidFill>
              </a:rPr>
              <a:t>test example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b="1" dirty="0">
                <a:solidFill>
                  <a:schemeClr val="bg1"/>
                </a:solidFill>
              </a:rPr>
              <a:t>x</a:t>
            </a:r>
            <a:r>
              <a:rPr lang="en-US" altLang="en-US" sz="2400" dirty="0">
                <a:solidFill>
                  <a:schemeClr val="bg1"/>
                </a:solidFill>
              </a:rPr>
              <a:t> and output the predicted value y = f(</a:t>
            </a:r>
            <a:r>
              <a:rPr lang="en-US" altLang="en-US" sz="2400" b="1" dirty="0">
                <a:solidFill>
                  <a:schemeClr val="bg1"/>
                </a:solidFill>
              </a:rPr>
              <a:t>x</a:t>
            </a:r>
            <a:r>
              <a:rPr lang="en-US" altLang="en-US" sz="24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F3B85B-3ECD-6F4E-B1C2-0E3CEDF993BE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67E30-0C9F-A244-9EAC-F107D3BB70EA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9E4755-4EA3-DB41-BB06-D87055EC6BD4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6" name="TextBox 9">
            <a:extLst>
              <a:ext uri="{FF2B5EF4-FFF2-40B4-BE49-F238E27FC236}">
                <a16:creationId xmlns:a16="http://schemas.microsoft.com/office/drawing/2014/main" id="{A7BA4C0C-DAF9-1F45-9A37-1F5746EC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79A4628F-2839-4243-BE8A-7AFE5D01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36933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0D7BB-AA20-E645-A37B-CD19C41DEB16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53255" name="TextBox 8">
            <a:extLst>
              <a:ext uri="{FF2B5EF4-FFF2-40B4-BE49-F238E27FC236}">
                <a16:creationId xmlns:a16="http://schemas.microsoft.com/office/drawing/2014/main" id="{703120B8-A3F9-6E4C-9297-B3790FE2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976313" cy="36933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2291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B8EE-8E95-A241-A64E-08A62A07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976D5-F787-D745-97B7-B42B06B2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 is finding application in almost all computer software</a:t>
            </a:r>
          </a:p>
          <a:p>
            <a:r>
              <a:rPr lang="en-US" dirty="0">
                <a:solidFill>
                  <a:schemeClr val="bg1"/>
                </a:solidFill>
              </a:rPr>
              <a:t>Speech recognition and natural language processing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Siri, Alexa, Google Assistant</a:t>
            </a:r>
          </a:p>
          <a:p>
            <a:r>
              <a:rPr lang="en-US" dirty="0">
                <a:solidFill>
                  <a:schemeClr val="bg1"/>
                </a:solidFill>
              </a:rPr>
              <a:t>Computer vision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Robots and autonomous vehicles</a:t>
            </a:r>
          </a:p>
          <a:p>
            <a:r>
              <a:rPr lang="en-US" dirty="0">
                <a:solidFill>
                  <a:schemeClr val="bg1"/>
                </a:solidFill>
              </a:rPr>
              <a:t>Image analysis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Facial and general object recognition, image manipulation</a:t>
            </a:r>
          </a:p>
          <a:p>
            <a:r>
              <a:rPr lang="en-US" dirty="0">
                <a:solidFill>
                  <a:schemeClr val="bg1"/>
                </a:solidFill>
              </a:rPr>
              <a:t>Decision support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Risk analysis, medical decisions, cyber security, finance</a:t>
            </a:r>
          </a:p>
          <a:p>
            <a:r>
              <a:rPr lang="en-US" dirty="0">
                <a:solidFill>
                  <a:schemeClr val="bg1"/>
                </a:solidFill>
              </a:rPr>
              <a:t>Research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Computational biology, astrophysics</a:t>
            </a:r>
          </a:p>
        </p:txBody>
      </p:sp>
    </p:spTree>
    <p:extLst>
      <p:ext uri="{BB962C8B-B14F-4D97-AF65-F5344CB8AC3E}">
        <p14:creationId xmlns:p14="http://schemas.microsoft.com/office/powerpoint/2010/main" val="108960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67189</TotalTime>
  <Words>1335</Words>
  <Application>Microsoft Macintosh PowerPoint</Application>
  <PresentationFormat>Widescreen</PresentationFormat>
  <Paragraphs>230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Helvetica Neue Light</vt:lpstr>
      <vt:lpstr>Wingdings 2</vt:lpstr>
      <vt:lpstr>Office Theme</vt:lpstr>
      <vt:lpstr>CIS1003 Introduction to Cybersecurity [12] AI and Cybersecurity</vt:lpstr>
      <vt:lpstr>A unit about cats cybersecurity</vt:lpstr>
      <vt:lpstr>Understand 3 things</vt:lpstr>
      <vt:lpstr>What is AI?</vt:lpstr>
      <vt:lpstr>Machine learning pipeline: Training</vt:lpstr>
      <vt:lpstr>Machine learning pipeline: testing/prediction</vt:lpstr>
      <vt:lpstr>AI Risks</vt:lpstr>
      <vt:lpstr>The machine learning framework</vt:lpstr>
      <vt:lpstr>Machine learning uses</vt:lpstr>
      <vt:lpstr>Classification</vt:lpstr>
      <vt:lpstr>Perceptron (Single node neural network)</vt:lpstr>
      <vt:lpstr>Digit Classification</vt:lpstr>
      <vt:lpstr>4 layer neural network</vt:lpstr>
      <vt:lpstr>What is each layer recognising?</vt:lpstr>
      <vt:lpstr>Visualising weights and biases</vt:lpstr>
      <vt:lpstr>Random noise can be interpreted as a number</vt:lpstr>
      <vt:lpstr>Wolf vs Husky</vt:lpstr>
      <vt:lpstr>Husky</vt:lpstr>
      <vt:lpstr>Predictions</vt:lpstr>
      <vt:lpstr>Model was recognising snow!</vt:lpstr>
      <vt:lpstr>Deep Neural Networks are easily fooled</vt:lpstr>
      <vt:lpstr>Attacks: Adversarial inputs</vt:lpstr>
      <vt:lpstr>General Black Box problems</vt:lpstr>
      <vt:lpstr>Machine learning attack surface and vulnerabilities</vt:lpstr>
      <vt:lpstr>Risk assessment</vt:lpstr>
      <vt:lpstr>Evasion Case Study :  medical image tampering</vt:lpstr>
      <vt:lpstr>Attacks: Adversarial inputs to Medical Imaging Fraud</vt:lpstr>
      <vt:lpstr>Medical imaging Persona non grata</vt:lpstr>
      <vt:lpstr>Threat risk</vt:lpstr>
      <vt:lpstr>More Attacks</vt:lpstr>
      <vt:lpstr>General defenses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David Glance</cp:lastModifiedBy>
  <cp:revision>386</cp:revision>
  <dcterms:created xsi:type="dcterms:W3CDTF">2020-01-13T04:26:47Z</dcterms:created>
  <dcterms:modified xsi:type="dcterms:W3CDTF">2021-08-26T04:54:51Z</dcterms:modified>
</cp:coreProperties>
</file>